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1.jpg" ContentType="image/jpeg"/>
  <Override PartName="/ppt/media/image42.jpg" ContentType="image/jpeg"/>
  <Override PartName="/ppt/media/image5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7" r:id="rId9"/>
    <p:sldId id="269" r:id="rId10"/>
    <p:sldId id="270" r:id="rId11"/>
    <p:sldId id="272" r:id="rId12"/>
    <p:sldId id="271" r:id="rId13"/>
    <p:sldId id="297" r:id="rId14"/>
    <p:sldId id="274" r:id="rId15"/>
    <p:sldId id="273" r:id="rId16"/>
    <p:sldId id="277" r:id="rId17"/>
    <p:sldId id="275" r:id="rId18"/>
    <p:sldId id="296" r:id="rId19"/>
    <p:sldId id="298" r:id="rId20"/>
    <p:sldId id="299" r:id="rId21"/>
    <p:sldId id="300" r:id="rId22"/>
    <p:sldId id="301" r:id="rId23"/>
    <p:sldId id="302" r:id="rId24"/>
    <p:sldId id="304" r:id="rId25"/>
    <p:sldId id="305" r:id="rId26"/>
    <p:sldId id="306" r:id="rId27"/>
    <p:sldId id="278" r:id="rId28"/>
    <p:sldId id="276" r:id="rId29"/>
    <p:sldId id="307" r:id="rId30"/>
    <p:sldId id="279" r:id="rId31"/>
    <p:sldId id="293" r:id="rId32"/>
    <p:sldId id="294" r:id="rId3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FAE6-D484-498B-899E-9FEA2341E4DB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98697-BAB8-4F5B-BD2F-CA4ECD3BD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91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98697-BAB8-4F5B-BD2F-CA4ECD3BD40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90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98697-BAB8-4F5B-BD2F-CA4ECD3BD40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34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A6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A6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993515"/>
          </a:xfrm>
          <a:custGeom>
            <a:avLst/>
            <a:gdLst/>
            <a:ahLst/>
            <a:cxnLst/>
            <a:rect l="l" t="t" r="r" b="b"/>
            <a:pathLst>
              <a:path w="9144000" h="3993515">
                <a:moveTo>
                  <a:pt x="9143981" y="3992991"/>
                </a:moveTo>
                <a:lnTo>
                  <a:pt x="0" y="3992991"/>
                </a:lnTo>
                <a:lnTo>
                  <a:pt x="0" y="0"/>
                </a:lnTo>
                <a:lnTo>
                  <a:pt x="9143981" y="0"/>
                </a:lnTo>
                <a:lnTo>
                  <a:pt x="9143981" y="3992991"/>
                </a:lnTo>
                <a:close/>
              </a:path>
            </a:pathLst>
          </a:custGeom>
          <a:solidFill>
            <a:srgbClr val="176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47693" y="3992841"/>
            <a:ext cx="3048000" cy="77470"/>
          </a:xfrm>
          <a:custGeom>
            <a:avLst/>
            <a:gdLst/>
            <a:ahLst/>
            <a:cxnLst/>
            <a:rect l="l" t="t" r="r" b="b"/>
            <a:pathLst>
              <a:path w="3048000" h="77470">
                <a:moveTo>
                  <a:pt x="3047693" y="77099"/>
                </a:moveTo>
                <a:lnTo>
                  <a:pt x="0" y="77099"/>
                </a:lnTo>
                <a:lnTo>
                  <a:pt x="0" y="0"/>
                </a:lnTo>
                <a:lnTo>
                  <a:pt x="3047693" y="0"/>
                </a:lnTo>
                <a:lnTo>
                  <a:pt x="3047693" y="77099"/>
                </a:lnTo>
                <a:close/>
              </a:path>
            </a:pathLst>
          </a:custGeom>
          <a:solidFill>
            <a:srgbClr val="FF97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96262" y="3992841"/>
            <a:ext cx="3048000" cy="77470"/>
          </a:xfrm>
          <a:custGeom>
            <a:avLst/>
            <a:gdLst/>
            <a:ahLst/>
            <a:cxnLst/>
            <a:rect l="l" t="t" r="r" b="b"/>
            <a:pathLst>
              <a:path w="3048000" h="77470">
                <a:moveTo>
                  <a:pt x="3047693" y="77099"/>
                </a:moveTo>
                <a:lnTo>
                  <a:pt x="0" y="77099"/>
                </a:lnTo>
                <a:lnTo>
                  <a:pt x="0" y="0"/>
                </a:lnTo>
                <a:lnTo>
                  <a:pt x="3047693" y="0"/>
                </a:lnTo>
                <a:lnTo>
                  <a:pt x="3047693" y="77099"/>
                </a:lnTo>
                <a:close/>
              </a:path>
            </a:pathLst>
          </a:custGeom>
          <a:solidFill>
            <a:srgbClr val="F20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" y="3992841"/>
            <a:ext cx="3048000" cy="77470"/>
          </a:xfrm>
          <a:custGeom>
            <a:avLst/>
            <a:gdLst/>
            <a:ahLst/>
            <a:cxnLst/>
            <a:rect l="l" t="t" r="r" b="b"/>
            <a:pathLst>
              <a:path w="3048000" h="77470">
                <a:moveTo>
                  <a:pt x="3047691" y="77099"/>
                </a:moveTo>
                <a:lnTo>
                  <a:pt x="0" y="77099"/>
                </a:lnTo>
                <a:lnTo>
                  <a:pt x="0" y="0"/>
                </a:lnTo>
                <a:lnTo>
                  <a:pt x="3047691" y="0"/>
                </a:lnTo>
                <a:lnTo>
                  <a:pt x="3047691" y="77099"/>
                </a:lnTo>
                <a:close/>
              </a:path>
            </a:pathLst>
          </a:custGeom>
          <a:solidFill>
            <a:srgbClr val="7EC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356360" y="5066314"/>
            <a:ext cx="894080" cy="77470"/>
          </a:xfrm>
          <a:custGeom>
            <a:avLst/>
            <a:gdLst/>
            <a:ahLst/>
            <a:cxnLst/>
            <a:rect l="l" t="t" r="r" b="b"/>
            <a:pathLst>
              <a:path w="894079" h="77470">
                <a:moveTo>
                  <a:pt x="893698" y="77099"/>
                </a:moveTo>
                <a:lnTo>
                  <a:pt x="0" y="77099"/>
                </a:lnTo>
                <a:lnTo>
                  <a:pt x="0" y="0"/>
                </a:lnTo>
                <a:lnTo>
                  <a:pt x="893698" y="0"/>
                </a:lnTo>
                <a:lnTo>
                  <a:pt x="893698" y="77099"/>
                </a:lnTo>
                <a:close/>
              </a:path>
            </a:pathLst>
          </a:custGeom>
          <a:solidFill>
            <a:srgbClr val="FF97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250308" y="5066314"/>
            <a:ext cx="894080" cy="77470"/>
          </a:xfrm>
          <a:custGeom>
            <a:avLst/>
            <a:gdLst/>
            <a:ahLst/>
            <a:cxnLst/>
            <a:rect l="l" t="t" r="r" b="b"/>
            <a:pathLst>
              <a:path w="894079" h="77470">
                <a:moveTo>
                  <a:pt x="893698" y="77099"/>
                </a:moveTo>
                <a:lnTo>
                  <a:pt x="0" y="77099"/>
                </a:lnTo>
                <a:lnTo>
                  <a:pt x="0" y="0"/>
                </a:lnTo>
                <a:lnTo>
                  <a:pt x="893698" y="0"/>
                </a:lnTo>
                <a:lnTo>
                  <a:pt x="893698" y="77099"/>
                </a:lnTo>
                <a:close/>
              </a:path>
            </a:pathLst>
          </a:custGeom>
          <a:solidFill>
            <a:srgbClr val="F20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066314"/>
            <a:ext cx="894080" cy="77470"/>
          </a:xfrm>
          <a:custGeom>
            <a:avLst/>
            <a:gdLst/>
            <a:ahLst/>
            <a:cxnLst/>
            <a:rect l="l" t="t" r="r" b="b"/>
            <a:pathLst>
              <a:path w="894080" h="77470">
                <a:moveTo>
                  <a:pt x="893698" y="77099"/>
                </a:moveTo>
                <a:lnTo>
                  <a:pt x="0" y="77099"/>
                </a:lnTo>
                <a:lnTo>
                  <a:pt x="0" y="0"/>
                </a:lnTo>
                <a:lnTo>
                  <a:pt x="893698" y="0"/>
                </a:lnTo>
                <a:lnTo>
                  <a:pt x="893698" y="77099"/>
                </a:lnTo>
                <a:close/>
              </a:path>
            </a:pathLst>
          </a:custGeom>
          <a:solidFill>
            <a:srgbClr val="7EC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93708" y="5066314"/>
            <a:ext cx="6463030" cy="77470"/>
          </a:xfrm>
          <a:custGeom>
            <a:avLst/>
            <a:gdLst/>
            <a:ahLst/>
            <a:cxnLst/>
            <a:rect l="l" t="t" r="r" b="b"/>
            <a:pathLst>
              <a:path w="6463030" h="77470">
                <a:moveTo>
                  <a:pt x="6462576" y="77099"/>
                </a:moveTo>
                <a:lnTo>
                  <a:pt x="0" y="77099"/>
                </a:lnTo>
                <a:lnTo>
                  <a:pt x="0" y="0"/>
                </a:lnTo>
                <a:lnTo>
                  <a:pt x="6462576" y="0"/>
                </a:lnTo>
                <a:lnTo>
                  <a:pt x="6462576" y="77099"/>
                </a:lnTo>
                <a:close/>
              </a:path>
            </a:pathLst>
          </a:custGeom>
          <a:solidFill>
            <a:srgbClr val="176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39" y="90484"/>
            <a:ext cx="7454685" cy="801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4907" y="1408446"/>
            <a:ext cx="3976370" cy="2265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A6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40381" y="4781318"/>
            <a:ext cx="254000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176293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52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69" y="61772"/>
            <a:ext cx="1022131" cy="7159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36115" y="3313299"/>
            <a:ext cx="119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8000"/>
                </a:solidFill>
                <a:latin typeface="Times New Roman"/>
                <a:cs typeface="Times New Roman"/>
              </a:rPr>
              <a:t>Réalisé</a:t>
            </a:r>
            <a:r>
              <a:rPr sz="1800" b="1" spc="-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800" b="1" spc="-20" dirty="0">
                <a:solidFill>
                  <a:srgbClr val="008000"/>
                </a:solidFill>
                <a:latin typeface="Times New Roman"/>
                <a:cs typeface="Times New Roman"/>
              </a:rPr>
              <a:t>par: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2041" y="3287899"/>
            <a:ext cx="20239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Helmi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HAMDI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8221" y="4762315"/>
            <a:ext cx="2210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1496E"/>
                </a:solidFill>
                <a:latin typeface="Arial"/>
                <a:cs typeface="Arial"/>
              </a:rPr>
              <a:t>Année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dirty="0" err="1">
                <a:solidFill>
                  <a:srgbClr val="11496E"/>
                </a:solidFill>
                <a:latin typeface="Arial"/>
                <a:cs typeface="Arial"/>
              </a:rPr>
              <a:t>Universitaire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dirty="0" smtClean="0">
                <a:solidFill>
                  <a:srgbClr val="11496E"/>
                </a:solidFill>
                <a:latin typeface="Arial"/>
                <a:cs typeface="Arial"/>
              </a:rPr>
              <a:t>202</a:t>
            </a:r>
            <a:r>
              <a:rPr lang="en-GB" sz="1200" dirty="0">
                <a:solidFill>
                  <a:srgbClr val="11496E"/>
                </a:solidFill>
                <a:latin typeface="Arial"/>
                <a:cs typeface="Arial"/>
              </a:rPr>
              <a:t>3</a:t>
            </a:r>
            <a:r>
              <a:rPr sz="1200" spc="-30" dirty="0" smtClean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1496E"/>
                </a:solidFill>
                <a:latin typeface="Arial"/>
                <a:cs typeface="Arial"/>
              </a:rPr>
              <a:t>-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spc="-20" dirty="0" smtClean="0">
                <a:solidFill>
                  <a:srgbClr val="11496E"/>
                </a:solidFill>
                <a:latin typeface="Arial"/>
                <a:cs typeface="Arial"/>
              </a:rPr>
              <a:t>202</a:t>
            </a:r>
            <a:r>
              <a:rPr lang="en-GB" sz="1200" spc="-20" dirty="0">
                <a:solidFill>
                  <a:srgbClr val="11496E"/>
                </a:solidFill>
                <a:latin typeface="Arial"/>
                <a:cs typeface="Arial"/>
              </a:rPr>
              <a:t>4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" y="3816474"/>
            <a:ext cx="2895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8000"/>
                </a:solidFill>
                <a:latin typeface="Times New Roman"/>
                <a:cs typeface="Times New Roman"/>
              </a:rPr>
              <a:t>Encadrant </a:t>
            </a:r>
            <a:r>
              <a:rPr sz="1400" b="1" spc="-10" dirty="0" err="1">
                <a:solidFill>
                  <a:srgbClr val="008000"/>
                </a:solidFill>
                <a:latin typeface="Times New Roman"/>
                <a:cs typeface="Times New Roman"/>
              </a:rPr>
              <a:t>académique</a:t>
            </a:r>
            <a:r>
              <a:rPr sz="1400" b="1" spc="-10" dirty="0" smtClean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  <a:endParaRPr lang="en-GB" sz="1400" b="1" spc="-10" dirty="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marL="678815">
              <a:lnSpc>
                <a:spcPct val="100000"/>
              </a:lnSpc>
            </a:pPr>
            <a:r>
              <a:rPr sz="14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Mme</a:t>
            </a:r>
            <a:r>
              <a:rPr sz="1400" b="1" dirty="0">
                <a:solidFill>
                  <a:srgbClr val="11496E"/>
                </a:solidFill>
                <a:latin typeface="Times New Roman"/>
                <a:cs typeface="Times New Roman"/>
              </a:rPr>
              <a:t>.</a:t>
            </a:r>
            <a:r>
              <a:rPr sz="1400" b="1" spc="-30" dirty="0">
                <a:solidFill>
                  <a:srgbClr val="11496E"/>
                </a:solidFill>
                <a:latin typeface="Times New Roman"/>
                <a:cs typeface="Times New Roman"/>
              </a:rPr>
              <a:t> </a:t>
            </a:r>
            <a:r>
              <a:rPr sz="14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Hanen</a:t>
            </a:r>
            <a:r>
              <a:rPr lang="en-GB" sz="1400" b="1" spc="-10" dirty="0" smtClean="0">
                <a:solidFill>
                  <a:srgbClr val="11496E"/>
                </a:solidFill>
                <a:latin typeface="Times New Roman"/>
                <a:cs typeface="Times New Roman"/>
              </a:rPr>
              <a:t> BOUHADDA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8657" y="3939017"/>
            <a:ext cx="300880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Encadrant</a:t>
            </a:r>
            <a:r>
              <a:rPr lang="en-GB" sz="1400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400" b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professionnel</a:t>
            </a:r>
            <a:r>
              <a:rPr lang="en-GB" sz="1400" b="1" spc="-1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sz="1400" b="1" spc="-10" dirty="0" smtClean="0">
                <a:solidFill>
                  <a:srgbClr val="008000"/>
                </a:solidFill>
                <a:latin typeface="Times New Roman"/>
                <a:cs typeface="Times New Roman"/>
              </a:rPr>
              <a:t>:</a:t>
            </a:r>
            <a:endParaRPr sz="1400" dirty="0">
              <a:latin typeface="Times New Roman"/>
              <a:cs typeface="Times New Roman"/>
            </a:endParaRPr>
          </a:p>
          <a:p>
            <a:pPr marL="1034415">
              <a:lnSpc>
                <a:spcPct val="100000"/>
              </a:lnSpc>
            </a:pPr>
            <a:r>
              <a:rPr sz="14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Mr.</a:t>
            </a:r>
            <a:r>
              <a:rPr lang="en-GB" sz="14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Fares SGHAIER</a:t>
            </a:r>
          </a:p>
          <a:p>
            <a:pPr marL="1034415">
              <a:lnSpc>
                <a:spcPct val="100000"/>
              </a:lnSpc>
            </a:pPr>
            <a:r>
              <a:rPr lang="en-GB" sz="1400" b="1" spc="-40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Mme.Nourchen</a:t>
            </a:r>
            <a:r>
              <a:rPr lang="en-GB" sz="1400" b="1" spc="-40" dirty="0" smtClean="0">
                <a:solidFill>
                  <a:srgbClr val="11496E"/>
                </a:solidFill>
                <a:latin typeface="Times New Roman"/>
                <a:cs typeface="Times New Roman"/>
              </a:rPr>
              <a:t> MEZNI</a:t>
            </a:r>
            <a:r>
              <a:rPr sz="1400" b="1" spc="-40" dirty="0" smtClean="0">
                <a:solidFill>
                  <a:srgbClr val="11496E"/>
                </a:solidFill>
                <a:latin typeface="Times New Roman"/>
                <a:cs typeface="Times New Roman"/>
              </a:rPr>
              <a:t> 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22" name="object 4"/>
          <p:cNvSpPr txBox="1"/>
          <p:nvPr/>
        </p:nvSpPr>
        <p:spPr>
          <a:xfrm>
            <a:off x="2221632" y="199522"/>
            <a:ext cx="4284345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1496E"/>
                </a:solidFill>
                <a:latin typeface="Arial"/>
                <a:cs typeface="Arial"/>
              </a:rPr>
              <a:t>Projet</a:t>
            </a:r>
            <a:r>
              <a:rPr sz="1100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496E"/>
                </a:solidFill>
                <a:latin typeface="Arial"/>
                <a:cs typeface="Arial"/>
              </a:rPr>
              <a:t>Fin</a:t>
            </a:r>
            <a:r>
              <a:rPr sz="1100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496E"/>
                </a:solidFill>
                <a:latin typeface="Arial"/>
                <a:cs typeface="Arial"/>
              </a:rPr>
              <a:t>d’Etudes</a:t>
            </a:r>
            <a:r>
              <a:rPr sz="1100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496E"/>
                </a:solidFill>
                <a:latin typeface="Arial"/>
                <a:cs typeface="Arial"/>
              </a:rPr>
              <a:t>en</a:t>
            </a:r>
            <a:r>
              <a:rPr sz="1100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496E"/>
                </a:solidFill>
                <a:latin typeface="Arial"/>
                <a:cs typeface="Arial"/>
              </a:rPr>
              <a:t>vue</a:t>
            </a:r>
            <a:r>
              <a:rPr sz="11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496E"/>
                </a:solidFill>
                <a:latin typeface="Arial"/>
                <a:cs typeface="Arial"/>
              </a:rPr>
              <a:t>de</a:t>
            </a:r>
            <a:r>
              <a:rPr sz="1100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11496E"/>
                </a:solidFill>
                <a:latin typeface="Arial"/>
                <a:cs typeface="Arial"/>
              </a:rPr>
              <a:t>l’obtention</a:t>
            </a:r>
            <a:r>
              <a:rPr sz="1100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496E"/>
                </a:solidFill>
                <a:latin typeface="Arial"/>
                <a:cs typeface="Arial"/>
              </a:rPr>
              <a:t>du</a:t>
            </a:r>
            <a:r>
              <a:rPr sz="1100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11496E"/>
                </a:solidFill>
                <a:latin typeface="Arial"/>
                <a:cs typeface="Arial"/>
              </a:rPr>
              <a:t>diplôme</a:t>
            </a:r>
            <a:r>
              <a:rPr sz="1100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11496E"/>
                </a:solidFill>
                <a:latin typeface="Arial"/>
                <a:cs typeface="Arial"/>
              </a:rPr>
              <a:t>de</a:t>
            </a:r>
            <a:endParaRPr sz="11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100" b="1" dirty="0">
                <a:solidFill>
                  <a:srgbClr val="11496E"/>
                </a:solidFill>
                <a:latin typeface="Arial"/>
                <a:cs typeface="Arial"/>
              </a:rPr>
              <a:t>Diplôme</a:t>
            </a:r>
            <a:r>
              <a:rPr sz="1100" b="1" spc="-4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1496E"/>
                </a:solidFill>
                <a:latin typeface="Arial"/>
                <a:cs typeface="Arial"/>
              </a:rPr>
              <a:t>National</a:t>
            </a:r>
            <a:r>
              <a:rPr sz="1100" b="1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1496E"/>
                </a:solidFill>
                <a:latin typeface="Arial"/>
                <a:cs typeface="Arial"/>
              </a:rPr>
              <a:t>d’Ingénieur</a:t>
            </a:r>
            <a:r>
              <a:rPr sz="1100" b="1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1496E"/>
                </a:solidFill>
                <a:latin typeface="Arial"/>
                <a:cs typeface="Arial"/>
              </a:rPr>
              <a:t>en</a:t>
            </a:r>
            <a:r>
              <a:rPr sz="1100" b="1" spc="-4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1496E"/>
                </a:solidFill>
                <a:latin typeface="Arial"/>
                <a:cs typeface="Arial"/>
              </a:rPr>
              <a:t>Informatique</a:t>
            </a:r>
            <a:r>
              <a:rPr sz="1100" b="1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1496E"/>
                </a:solidFill>
                <a:latin typeface="Arial"/>
                <a:cs typeface="Arial"/>
              </a:rPr>
              <a:t>(Spécialité:</a:t>
            </a:r>
            <a:r>
              <a:rPr sz="1100" b="1" spc="-35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11496E"/>
                </a:solidFill>
                <a:latin typeface="Arial"/>
                <a:cs typeface="Arial"/>
              </a:rPr>
              <a:t>ISIAD)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3"/>
          <p:cNvSpPr txBox="1"/>
          <p:nvPr/>
        </p:nvSpPr>
        <p:spPr>
          <a:xfrm>
            <a:off x="1066800" y="1144509"/>
            <a:ext cx="740092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marR="5080" indent="-124460">
              <a:lnSpc>
                <a:spcPct val="150000"/>
              </a:lnSpc>
              <a:spcBef>
                <a:spcPts val="100"/>
              </a:spcBef>
            </a:pP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Création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d’un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système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complet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de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gestion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de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données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et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d’interface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utilisateur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pour les experts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travaillant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sur la 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plateforme</a:t>
            </a:r>
            <a:r>
              <a:rPr lang="en-GB" sz="2000" b="1" dirty="0" smtClean="0">
                <a:solidFill>
                  <a:srgbClr val="11496E"/>
                </a:solidFill>
                <a:latin typeface="Times New Roman"/>
                <a:cs typeface="Times New Roman"/>
              </a:rPr>
              <a:t> E-</a:t>
            </a:r>
            <a:r>
              <a:rPr lang="en-GB" sz="2000" b="1" dirty="0" err="1" smtClean="0">
                <a:solidFill>
                  <a:srgbClr val="11496E"/>
                </a:solidFill>
                <a:latin typeface="Times New Roman"/>
                <a:cs typeface="Times New Roman"/>
              </a:rPr>
              <a:t>Tafakna</a:t>
            </a:r>
            <a:endParaRPr sz="2000" dirty="0">
              <a:latin typeface="Times New Roman"/>
              <a:cs typeface="Times New Roman"/>
            </a:endParaRPr>
          </a:p>
        </p:txBody>
      </p:sp>
      <p:grpSp>
        <p:nvGrpSpPr>
          <p:cNvPr id="25" name="object 12"/>
          <p:cNvGrpSpPr/>
          <p:nvPr/>
        </p:nvGrpSpPr>
        <p:grpSpPr>
          <a:xfrm>
            <a:off x="941705" y="2447469"/>
            <a:ext cx="7526020" cy="954405"/>
            <a:chOff x="804803" y="2452759"/>
            <a:chExt cx="7526020" cy="954405"/>
          </a:xfrm>
        </p:grpSpPr>
        <p:pic>
          <p:nvPicPr>
            <p:cNvPr id="26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803" y="2897169"/>
              <a:ext cx="6571686" cy="105399"/>
            </a:xfrm>
            <a:prstGeom prst="rect">
              <a:avLst/>
            </a:prstGeom>
          </p:spPr>
        </p:pic>
        <p:sp>
          <p:nvSpPr>
            <p:cNvPr id="27" name="object 14"/>
            <p:cNvSpPr/>
            <p:nvPr/>
          </p:nvSpPr>
          <p:spPr>
            <a:xfrm>
              <a:off x="857503" y="2929869"/>
              <a:ext cx="6466840" cy="0"/>
            </a:xfrm>
            <a:custGeom>
              <a:avLst/>
              <a:gdLst/>
              <a:ahLst/>
              <a:cxnLst/>
              <a:rect l="l" t="t" r="r" b="b"/>
              <a:pathLst>
                <a:path w="6466840">
                  <a:moveTo>
                    <a:pt x="0" y="0"/>
                  </a:moveTo>
                  <a:lnTo>
                    <a:pt x="6466281" y="0"/>
                  </a:lnTo>
                </a:path>
              </a:pathLst>
            </a:custGeom>
            <a:ln w="25399">
              <a:solidFill>
                <a:srgbClr val="1149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/>
            <p:cNvSpPr/>
            <p:nvPr/>
          </p:nvSpPr>
          <p:spPr>
            <a:xfrm>
              <a:off x="7323785" y="2452763"/>
              <a:ext cx="1007110" cy="729615"/>
            </a:xfrm>
            <a:custGeom>
              <a:avLst/>
              <a:gdLst/>
              <a:ahLst/>
              <a:cxnLst/>
              <a:rect l="l" t="t" r="r" b="b"/>
              <a:pathLst>
                <a:path w="1007109" h="729614">
                  <a:moveTo>
                    <a:pt x="532587" y="23368"/>
                  </a:moveTo>
                  <a:lnTo>
                    <a:pt x="529666" y="18999"/>
                  </a:lnTo>
                  <a:lnTo>
                    <a:pt x="528167" y="13144"/>
                  </a:lnTo>
                  <a:lnTo>
                    <a:pt x="523798" y="8788"/>
                  </a:lnTo>
                  <a:lnTo>
                    <a:pt x="519442" y="5854"/>
                  </a:lnTo>
                  <a:lnTo>
                    <a:pt x="515023" y="2933"/>
                  </a:lnTo>
                  <a:lnTo>
                    <a:pt x="509219" y="1498"/>
                  </a:lnTo>
                  <a:lnTo>
                    <a:pt x="503364" y="0"/>
                  </a:lnTo>
                  <a:lnTo>
                    <a:pt x="497522" y="1498"/>
                  </a:lnTo>
                  <a:lnTo>
                    <a:pt x="491718" y="2933"/>
                  </a:lnTo>
                  <a:lnTo>
                    <a:pt x="487299" y="5854"/>
                  </a:lnTo>
                  <a:lnTo>
                    <a:pt x="482942" y="8788"/>
                  </a:lnTo>
                  <a:lnTo>
                    <a:pt x="478574" y="13144"/>
                  </a:lnTo>
                  <a:lnTo>
                    <a:pt x="477088" y="18999"/>
                  </a:lnTo>
                  <a:lnTo>
                    <a:pt x="474218" y="23368"/>
                  </a:lnTo>
                  <a:lnTo>
                    <a:pt x="474218" y="61290"/>
                  </a:lnTo>
                  <a:lnTo>
                    <a:pt x="532587" y="61290"/>
                  </a:lnTo>
                  <a:lnTo>
                    <a:pt x="532587" y="23368"/>
                  </a:lnTo>
                  <a:close/>
                </a:path>
                <a:path w="1007109" h="729614">
                  <a:moveTo>
                    <a:pt x="1006741" y="113817"/>
                  </a:moveTo>
                  <a:lnTo>
                    <a:pt x="983386" y="90436"/>
                  </a:lnTo>
                  <a:lnTo>
                    <a:pt x="977595" y="90436"/>
                  </a:lnTo>
                  <a:lnTo>
                    <a:pt x="977595" y="119659"/>
                  </a:lnTo>
                  <a:lnTo>
                    <a:pt x="977595" y="700341"/>
                  </a:lnTo>
                  <a:lnTo>
                    <a:pt x="29222" y="700341"/>
                  </a:lnTo>
                  <a:lnTo>
                    <a:pt x="29222" y="119659"/>
                  </a:lnTo>
                  <a:lnTo>
                    <a:pt x="977595" y="119659"/>
                  </a:lnTo>
                  <a:lnTo>
                    <a:pt x="977595" y="90436"/>
                  </a:lnTo>
                  <a:lnTo>
                    <a:pt x="23368" y="90436"/>
                  </a:lnTo>
                  <a:lnTo>
                    <a:pt x="17513" y="91935"/>
                  </a:lnTo>
                  <a:lnTo>
                    <a:pt x="0" y="113817"/>
                  </a:lnTo>
                  <a:lnTo>
                    <a:pt x="0" y="706183"/>
                  </a:lnTo>
                  <a:lnTo>
                    <a:pt x="29222" y="729538"/>
                  </a:lnTo>
                  <a:lnTo>
                    <a:pt x="977595" y="729538"/>
                  </a:lnTo>
                  <a:lnTo>
                    <a:pt x="1006741" y="706183"/>
                  </a:lnTo>
                  <a:lnTo>
                    <a:pt x="1006741" y="700341"/>
                  </a:lnTo>
                  <a:lnTo>
                    <a:pt x="1006741" y="119659"/>
                  </a:lnTo>
                  <a:lnTo>
                    <a:pt x="1006741" y="113817"/>
                  </a:lnTo>
                  <a:close/>
                </a:path>
              </a:pathLst>
            </a:custGeom>
            <a:solidFill>
              <a:srgbClr val="114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1385" y="3211468"/>
              <a:ext cx="145899" cy="195524"/>
            </a:xfrm>
            <a:prstGeom prst="rect">
              <a:avLst/>
            </a:prstGeom>
          </p:spPr>
        </p:pic>
        <p:pic>
          <p:nvPicPr>
            <p:cNvPr id="30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7058" y="3211468"/>
              <a:ext cx="145874" cy="195524"/>
            </a:xfrm>
            <a:prstGeom prst="rect">
              <a:avLst/>
            </a:prstGeom>
          </p:spPr>
        </p:pic>
        <p:sp>
          <p:nvSpPr>
            <p:cNvPr id="31" name="object 18"/>
            <p:cNvSpPr/>
            <p:nvPr/>
          </p:nvSpPr>
          <p:spPr>
            <a:xfrm>
              <a:off x="7382160" y="2601569"/>
              <a:ext cx="890269" cy="522605"/>
            </a:xfrm>
            <a:custGeom>
              <a:avLst/>
              <a:gdLst/>
              <a:ahLst/>
              <a:cxnLst/>
              <a:rect l="l" t="t" r="r" b="b"/>
              <a:pathLst>
                <a:path w="890270" h="522605">
                  <a:moveTo>
                    <a:pt x="889998" y="522373"/>
                  </a:moveTo>
                  <a:lnTo>
                    <a:pt x="0" y="522373"/>
                  </a:lnTo>
                  <a:lnTo>
                    <a:pt x="0" y="0"/>
                  </a:lnTo>
                  <a:lnTo>
                    <a:pt x="889998" y="0"/>
                  </a:lnTo>
                  <a:lnTo>
                    <a:pt x="889998" y="78799"/>
                  </a:lnTo>
                  <a:lnTo>
                    <a:pt x="604023" y="78799"/>
                  </a:lnTo>
                  <a:lnTo>
                    <a:pt x="598173" y="80299"/>
                  </a:lnTo>
                  <a:lnTo>
                    <a:pt x="580673" y="102149"/>
                  </a:lnTo>
                  <a:lnTo>
                    <a:pt x="580673" y="113799"/>
                  </a:lnTo>
                  <a:lnTo>
                    <a:pt x="609873" y="137174"/>
                  </a:lnTo>
                  <a:lnTo>
                    <a:pt x="676973" y="137174"/>
                  </a:lnTo>
                  <a:lnTo>
                    <a:pt x="581495" y="232024"/>
                  </a:lnTo>
                  <a:lnTo>
                    <a:pt x="313699" y="232024"/>
                  </a:lnTo>
                  <a:lnTo>
                    <a:pt x="307849" y="233474"/>
                  </a:lnTo>
                  <a:lnTo>
                    <a:pt x="299124" y="239324"/>
                  </a:lnTo>
                  <a:lnTo>
                    <a:pt x="124024" y="414349"/>
                  </a:lnTo>
                  <a:lnTo>
                    <a:pt x="119649" y="418774"/>
                  </a:lnTo>
                  <a:lnTo>
                    <a:pt x="118174" y="424574"/>
                  </a:lnTo>
                  <a:lnTo>
                    <a:pt x="115249" y="430424"/>
                  </a:lnTo>
                  <a:lnTo>
                    <a:pt x="115249" y="440649"/>
                  </a:lnTo>
                  <a:lnTo>
                    <a:pt x="118174" y="446499"/>
                  </a:lnTo>
                  <a:lnTo>
                    <a:pt x="119649" y="450849"/>
                  </a:lnTo>
                  <a:lnTo>
                    <a:pt x="124024" y="455224"/>
                  </a:lnTo>
                  <a:lnTo>
                    <a:pt x="128374" y="459649"/>
                  </a:lnTo>
                  <a:lnTo>
                    <a:pt x="134224" y="462499"/>
                  </a:lnTo>
                  <a:lnTo>
                    <a:pt x="138599" y="463999"/>
                  </a:lnTo>
                  <a:lnTo>
                    <a:pt x="889998" y="463999"/>
                  </a:lnTo>
                  <a:lnTo>
                    <a:pt x="889998" y="522373"/>
                  </a:lnTo>
                  <a:close/>
                </a:path>
                <a:path w="890270" h="522605">
                  <a:moveTo>
                    <a:pt x="889998" y="272824"/>
                  </a:moveTo>
                  <a:lnTo>
                    <a:pt x="745548" y="272824"/>
                  </a:lnTo>
                  <a:lnTo>
                    <a:pt x="757273" y="269974"/>
                  </a:lnTo>
                  <a:lnTo>
                    <a:pt x="765973" y="264124"/>
                  </a:lnTo>
                  <a:lnTo>
                    <a:pt x="770348" y="259749"/>
                  </a:lnTo>
                  <a:lnTo>
                    <a:pt x="771848" y="255324"/>
                  </a:lnTo>
                  <a:lnTo>
                    <a:pt x="774773" y="249524"/>
                  </a:lnTo>
                  <a:lnTo>
                    <a:pt x="774773" y="102149"/>
                  </a:lnTo>
                  <a:lnTo>
                    <a:pt x="771848" y="96299"/>
                  </a:lnTo>
                  <a:lnTo>
                    <a:pt x="770348" y="90499"/>
                  </a:lnTo>
                  <a:lnTo>
                    <a:pt x="765973" y="86099"/>
                  </a:lnTo>
                  <a:lnTo>
                    <a:pt x="761623" y="83149"/>
                  </a:lnTo>
                  <a:lnTo>
                    <a:pt x="757273" y="80299"/>
                  </a:lnTo>
                  <a:lnTo>
                    <a:pt x="751398" y="78799"/>
                  </a:lnTo>
                  <a:lnTo>
                    <a:pt x="889998" y="78799"/>
                  </a:lnTo>
                  <a:lnTo>
                    <a:pt x="889998" y="272824"/>
                  </a:lnTo>
                  <a:close/>
                </a:path>
                <a:path w="890270" h="522605">
                  <a:moveTo>
                    <a:pt x="889998" y="427499"/>
                  </a:moveTo>
                  <a:lnTo>
                    <a:pt x="456649" y="427499"/>
                  </a:lnTo>
                  <a:lnTo>
                    <a:pt x="462499" y="426074"/>
                  </a:lnTo>
                  <a:lnTo>
                    <a:pt x="466874" y="424574"/>
                  </a:lnTo>
                  <a:lnTo>
                    <a:pt x="472724" y="421699"/>
                  </a:lnTo>
                  <a:lnTo>
                    <a:pt x="477074" y="418774"/>
                  </a:lnTo>
                  <a:lnTo>
                    <a:pt x="716398" y="179449"/>
                  </a:lnTo>
                  <a:lnTo>
                    <a:pt x="716398" y="249524"/>
                  </a:lnTo>
                  <a:lnTo>
                    <a:pt x="719323" y="255324"/>
                  </a:lnTo>
                  <a:lnTo>
                    <a:pt x="720773" y="259749"/>
                  </a:lnTo>
                  <a:lnTo>
                    <a:pt x="725123" y="264124"/>
                  </a:lnTo>
                  <a:lnTo>
                    <a:pt x="729548" y="267049"/>
                  </a:lnTo>
                  <a:lnTo>
                    <a:pt x="733898" y="269974"/>
                  </a:lnTo>
                  <a:lnTo>
                    <a:pt x="745548" y="272824"/>
                  </a:lnTo>
                  <a:lnTo>
                    <a:pt x="889998" y="272824"/>
                  </a:lnTo>
                  <a:lnTo>
                    <a:pt x="889998" y="427499"/>
                  </a:lnTo>
                  <a:close/>
                </a:path>
                <a:path w="890270" h="522605">
                  <a:moveTo>
                    <a:pt x="456649" y="356049"/>
                  </a:moveTo>
                  <a:lnTo>
                    <a:pt x="339974" y="239324"/>
                  </a:lnTo>
                  <a:lnTo>
                    <a:pt x="335549" y="236399"/>
                  </a:lnTo>
                  <a:lnTo>
                    <a:pt x="329774" y="233474"/>
                  </a:lnTo>
                  <a:lnTo>
                    <a:pt x="325349" y="232024"/>
                  </a:lnTo>
                  <a:lnTo>
                    <a:pt x="581495" y="232024"/>
                  </a:lnTo>
                  <a:lnTo>
                    <a:pt x="456649" y="356049"/>
                  </a:lnTo>
                  <a:close/>
                </a:path>
                <a:path w="890270" h="522605">
                  <a:moveTo>
                    <a:pt x="889998" y="463999"/>
                  </a:moveTo>
                  <a:lnTo>
                    <a:pt x="150299" y="463999"/>
                  </a:lnTo>
                  <a:lnTo>
                    <a:pt x="156099" y="462499"/>
                  </a:lnTo>
                  <a:lnTo>
                    <a:pt x="160524" y="459649"/>
                  </a:lnTo>
                  <a:lnTo>
                    <a:pt x="164874" y="455224"/>
                  </a:lnTo>
                  <a:lnTo>
                    <a:pt x="319549" y="302049"/>
                  </a:lnTo>
                  <a:lnTo>
                    <a:pt x="436274" y="418774"/>
                  </a:lnTo>
                  <a:lnTo>
                    <a:pt x="444999" y="424574"/>
                  </a:lnTo>
                  <a:lnTo>
                    <a:pt x="450849" y="426074"/>
                  </a:lnTo>
                  <a:lnTo>
                    <a:pt x="456649" y="427499"/>
                  </a:lnTo>
                  <a:lnTo>
                    <a:pt x="889998" y="427499"/>
                  </a:lnTo>
                  <a:lnTo>
                    <a:pt x="889998" y="463999"/>
                  </a:lnTo>
                  <a:close/>
                </a:path>
              </a:pathLst>
            </a:custGeom>
            <a:solidFill>
              <a:srgbClr val="1149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91" y="23678"/>
            <a:ext cx="2316409" cy="792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769" y="1888808"/>
            <a:ext cx="6594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Identification</a:t>
            </a:r>
            <a:r>
              <a:rPr sz="4800" spc="-114" dirty="0">
                <a:solidFill>
                  <a:srgbClr val="FFFFFF"/>
                </a:solidFill>
              </a:rPr>
              <a:t> </a:t>
            </a:r>
            <a:r>
              <a:rPr sz="4800" dirty="0">
                <a:solidFill>
                  <a:srgbClr val="FFFFFF"/>
                </a:solidFill>
              </a:rPr>
              <a:t>des</a:t>
            </a:r>
            <a:r>
              <a:rPr sz="4800" spc="-11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besoins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8812924" y="4822899"/>
            <a:ext cx="304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 smtClean="0">
                <a:solidFill>
                  <a:srgbClr val="176293"/>
                </a:solidFill>
                <a:latin typeface="Times New Roman"/>
                <a:cs typeface="Times New Roman"/>
              </a:rPr>
              <a:t>1</a:t>
            </a:r>
            <a:r>
              <a:rPr lang="en-GB" sz="2000" b="1" spc="-25" dirty="0" smtClean="0">
                <a:solidFill>
                  <a:srgbClr val="176293"/>
                </a:solidFill>
                <a:latin typeface="Times New Roman"/>
                <a:cs typeface="Times New Roman"/>
              </a:rPr>
              <a:t>1</a:t>
            </a:r>
            <a:endParaRPr sz="2000"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398" y="111739"/>
            <a:ext cx="2055202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Acteurs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12293" y="2558689"/>
            <a:ext cx="218330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10" dirty="0" smtClean="0">
                <a:solidFill>
                  <a:schemeClr val="tx1"/>
                </a:solidFill>
              </a:rPr>
              <a:t>A</a:t>
            </a:r>
            <a:r>
              <a:rPr lang="en-GB" sz="1800" spc="-10" dirty="0" err="1" smtClean="0">
                <a:solidFill>
                  <a:schemeClr val="tx1"/>
                </a:solidFill>
              </a:rPr>
              <a:t>dministrateur</a:t>
            </a:r>
            <a:endParaRPr sz="1800" dirty="0">
              <a:solidFill>
                <a:schemeClr val="tx1"/>
              </a:solidFill>
              <a:latin typeface="AoyagiKouzanFontT"/>
              <a:cs typeface="AoyagiKouzanFont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839200" y="4879235"/>
            <a:ext cx="403619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2000" b="1" spc="-25" dirty="0"/>
              <a:t>11</a:t>
            </a:fld>
            <a:endParaRPr sz="2000" b="1" spc="-25" dirty="0"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7426311" y="2541121"/>
            <a:ext cx="6856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lang="en-GB" sz="1800" spc="-10" dirty="0" smtClean="0">
                <a:solidFill>
                  <a:schemeClr val="tx1"/>
                </a:solidFill>
              </a:rPr>
              <a:t>Client</a:t>
            </a:r>
            <a:endParaRPr lang="en-GB" sz="1800" dirty="0">
              <a:solidFill>
                <a:schemeClr val="tx1"/>
              </a:solidFill>
              <a:latin typeface="AoyagiKouzanFontT"/>
              <a:cs typeface="AoyagiKouzanFontT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7172059" y="4589412"/>
            <a:ext cx="119413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z="1800" spc="-10" dirty="0" err="1" smtClean="0">
                <a:solidFill>
                  <a:schemeClr val="tx1"/>
                </a:solidFill>
              </a:rPr>
              <a:t>Comptable</a:t>
            </a:r>
            <a:endParaRPr lang="en-GB" sz="1800" dirty="0" smtClean="0">
              <a:solidFill>
                <a:schemeClr val="tx1"/>
              </a:solidFill>
              <a:latin typeface="AoyagiKouzanFontT"/>
              <a:cs typeface="AoyagiKouzanFontT"/>
            </a:endParaRPr>
          </a:p>
        </p:txBody>
      </p:sp>
      <p:sp>
        <p:nvSpPr>
          <p:cNvPr id="8" name="object 3"/>
          <p:cNvSpPr txBox="1">
            <a:spLocks/>
          </p:cNvSpPr>
          <p:nvPr/>
        </p:nvSpPr>
        <p:spPr>
          <a:xfrm>
            <a:off x="990600" y="4617294"/>
            <a:ext cx="990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z="1800" spc="-10" dirty="0" err="1" smtClean="0">
                <a:solidFill>
                  <a:schemeClr val="tx1"/>
                </a:solidFill>
              </a:rPr>
              <a:t>Avocat</a:t>
            </a:r>
            <a:endParaRPr lang="en-GB" sz="1800" dirty="0" smtClean="0">
              <a:solidFill>
                <a:schemeClr val="tx1"/>
              </a:solidFill>
              <a:latin typeface="AoyagiKouzanFontT"/>
              <a:cs typeface="AoyagiKouzanFont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36" y="3207576"/>
            <a:ext cx="1371940" cy="137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4" y="3169799"/>
            <a:ext cx="1604977" cy="1447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42" y="879160"/>
            <a:ext cx="1652065" cy="16520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89373"/>
            <a:ext cx="1741852" cy="1741852"/>
          </a:xfrm>
          <a:prstGeom prst="rect">
            <a:avLst/>
          </a:prstGeom>
        </p:spPr>
      </p:pic>
      <p:grpSp>
        <p:nvGrpSpPr>
          <p:cNvPr id="16" name="object 7"/>
          <p:cNvGrpSpPr/>
          <p:nvPr/>
        </p:nvGrpSpPr>
        <p:grpSpPr>
          <a:xfrm>
            <a:off x="3657599" y="1289594"/>
            <a:ext cx="1974669" cy="3289922"/>
            <a:chOff x="361654" y="2409486"/>
            <a:chExt cx="2981325" cy="5886450"/>
          </a:xfrm>
        </p:grpSpPr>
        <p:pic>
          <p:nvPicPr>
            <p:cNvPr id="17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174" y="2409486"/>
              <a:ext cx="2847974" cy="5886449"/>
            </a:xfrm>
            <a:prstGeom prst="rect">
              <a:avLst/>
            </a:prstGeom>
          </p:spPr>
        </p:pic>
        <p:pic>
          <p:nvPicPr>
            <p:cNvPr id="18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654" y="2413680"/>
              <a:ext cx="2981324" cy="5848349"/>
            </a:xfrm>
            <a:prstGeom prst="rect">
              <a:avLst/>
            </a:prstGeom>
          </p:spPr>
        </p:pic>
      </p:grpSp>
      <p:pic>
        <p:nvPicPr>
          <p:cNvPr id="19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671" y="69880"/>
            <a:ext cx="3323392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Besoins</a:t>
            </a:r>
            <a:r>
              <a:rPr sz="2400" spc="-140" dirty="0"/>
              <a:t> </a:t>
            </a:r>
            <a:r>
              <a:rPr sz="2400" spc="-10" dirty="0"/>
              <a:t>fonctionnels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8816581" y="4857750"/>
            <a:ext cx="327419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 algn="ctr">
              <a:lnSpc>
                <a:spcPts val="1520"/>
              </a:lnSpc>
            </a:pPr>
            <a:fld id="{81D60167-4931-47E6-BA6A-407CBD079E47}" type="slidenum">
              <a:rPr sz="1800" b="1" spc="-25" dirty="0"/>
              <a:pPr marL="38100" algn="ctr">
                <a:lnSpc>
                  <a:spcPts val="1520"/>
                </a:lnSpc>
              </a:pPr>
              <a:t>12</a:t>
            </a:fld>
            <a:endParaRPr sz="1800" b="1" spc="-25" dirty="0"/>
          </a:p>
        </p:txBody>
      </p:sp>
      <p:sp>
        <p:nvSpPr>
          <p:cNvPr id="28" name="object 2"/>
          <p:cNvSpPr txBox="1">
            <a:spLocks/>
          </p:cNvSpPr>
          <p:nvPr/>
        </p:nvSpPr>
        <p:spPr>
          <a:xfrm>
            <a:off x="835788" y="3733709"/>
            <a:ext cx="3660974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fichiers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spécifiques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0" name="object 2"/>
          <p:cNvSpPr txBox="1">
            <a:spLocks/>
          </p:cNvSpPr>
          <p:nvPr/>
        </p:nvSpPr>
        <p:spPr>
          <a:xfrm>
            <a:off x="5574870" y="3673184"/>
            <a:ext cx="1936053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Profil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sp>
        <p:nvSpPr>
          <p:cNvPr id="40" name="object 2"/>
          <p:cNvSpPr txBox="1">
            <a:spLocks/>
          </p:cNvSpPr>
          <p:nvPr/>
        </p:nvSpPr>
        <p:spPr>
          <a:xfrm>
            <a:off x="116822" y="856566"/>
            <a:ext cx="2299849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S’authentifier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67" y="826344"/>
            <a:ext cx="706932" cy="70693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21" y="3505691"/>
            <a:ext cx="894859" cy="894859"/>
          </a:xfrm>
          <a:prstGeom prst="rect">
            <a:avLst/>
          </a:prstGeom>
        </p:spPr>
      </p:pic>
      <p:sp>
        <p:nvSpPr>
          <p:cNvPr id="65" name="object 2"/>
          <p:cNvSpPr txBox="1">
            <a:spLocks/>
          </p:cNvSpPr>
          <p:nvPr/>
        </p:nvSpPr>
        <p:spPr>
          <a:xfrm>
            <a:off x="4159180" y="900742"/>
            <a:ext cx="2485502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notes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00948"/>
            <a:ext cx="957723" cy="957723"/>
          </a:xfrm>
          <a:prstGeom prst="rect">
            <a:avLst/>
          </a:prstGeom>
        </p:spPr>
      </p:pic>
      <p:sp>
        <p:nvSpPr>
          <p:cNvPr id="22" name="object 2"/>
          <p:cNvSpPr txBox="1">
            <a:spLocks/>
          </p:cNvSpPr>
          <p:nvPr/>
        </p:nvSpPr>
        <p:spPr>
          <a:xfrm>
            <a:off x="4343400" y="2181731"/>
            <a:ext cx="3578294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Visualiser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graphiques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37" y="1964843"/>
            <a:ext cx="905703" cy="920535"/>
          </a:xfrm>
          <a:prstGeom prst="rect">
            <a:avLst/>
          </a:prstGeom>
        </p:spPr>
      </p:pic>
      <p:pic>
        <p:nvPicPr>
          <p:cNvPr id="2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99390" y="3406367"/>
            <a:ext cx="711122" cy="897314"/>
          </a:xfrm>
          <a:prstGeom prst="rect">
            <a:avLst/>
          </a:prstGeom>
        </p:spPr>
      </p:pic>
      <p:sp>
        <p:nvSpPr>
          <p:cNvPr id="31" name="object 2"/>
          <p:cNvSpPr txBox="1">
            <a:spLocks/>
          </p:cNvSpPr>
          <p:nvPr/>
        </p:nvSpPr>
        <p:spPr>
          <a:xfrm>
            <a:off x="482979" y="2208854"/>
            <a:ext cx="2261088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calendrier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05" y="2028369"/>
            <a:ext cx="1134731" cy="1140248"/>
          </a:xfrm>
          <a:prstGeom prst="rect">
            <a:avLst/>
          </a:prstGeom>
        </p:spPr>
      </p:pic>
      <p:pic>
        <p:nvPicPr>
          <p:cNvPr id="17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660375" y="3807376"/>
            <a:ext cx="4191000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fr-FR" sz="2000" b="0" spc="-10" dirty="0" smtClean="0">
                <a:solidFill>
                  <a:schemeClr val="tx1"/>
                </a:solidFill>
              </a:rPr>
              <a:t>Engager une conversation de chat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75" y="3562350"/>
            <a:ext cx="1275200" cy="127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00" y="3633776"/>
            <a:ext cx="1096548" cy="1096548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843455" y="1868811"/>
            <a:ext cx="3335473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la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listes</a:t>
            </a:r>
            <a:r>
              <a:rPr lang="en-GB" sz="2000" b="0" spc="-10" dirty="0" smtClean="0">
                <a:solidFill>
                  <a:schemeClr val="tx1"/>
                </a:solidFill>
              </a:rPr>
              <a:t> des clients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571" y="1812760"/>
            <a:ext cx="1878659" cy="918038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1200505" y="2861332"/>
            <a:ext cx="3455578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Envoyer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notifications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19" y="2880800"/>
            <a:ext cx="606476" cy="766326"/>
          </a:xfrm>
          <a:prstGeom prst="rect">
            <a:avLst/>
          </a:prstGeom>
        </p:spPr>
      </p:pic>
      <p:sp>
        <p:nvSpPr>
          <p:cNvPr id="11" name="object 2"/>
          <p:cNvSpPr txBox="1">
            <a:spLocks/>
          </p:cNvSpPr>
          <p:nvPr/>
        </p:nvSpPr>
        <p:spPr>
          <a:xfrm>
            <a:off x="586516" y="975349"/>
            <a:ext cx="3818470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fr-FR" sz="2000" b="0" spc="-10" dirty="0">
                <a:solidFill>
                  <a:schemeClr val="tx1"/>
                </a:solidFill>
              </a:rPr>
              <a:t>Gérer des rendez-vous en ligne 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12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8200" y="802551"/>
            <a:ext cx="990600" cy="9774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763000" y="4730324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solidFill>
                  <a:srgbClr val="0070C0"/>
                </a:solidFill>
              </a:rPr>
              <a:t>14</a:t>
            </a:r>
            <a:endParaRPr lang="en-GB" sz="2000" b="1" dirty="0">
              <a:solidFill>
                <a:srgbClr val="0070C0"/>
              </a:solidFill>
            </a:endParaRPr>
          </a:p>
        </p:txBody>
      </p:sp>
      <p:pic>
        <p:nvPicPr>
          <p:cNvPr id="14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1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772"/>
            <a:ext cx="3964357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Besoins</a:t>
            </a:r>
            <a:r>
              <a:rPr sz="2400" spc="-80" dirty="0"/>
              <a:t> </a:t>
            </a:r>
            <a:r>
              <a:rPr sz="2400" dirty="0"/>
              <a:t>non</a:t>
            </a:r>
            <a:r>
              <a:rPr sz="2400" spc="-75" dirty="0"/>
              <a:t> </a:t>
            </a:r>
            <a:r>
              <a:rPr sz="2400" spc="-10" dirty="0"/>
              <a:t>fonctionnels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5295" y="1318059"/>
            <a:ext cx="4107262" cy="2421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b="1" spc="-550" dirty="0">
                <a:solidFill>
                  <a:schemeClr val="tx1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b="1" spc="-10" dirty="0" err="1" smtClean="0">
                <a:solidFill>
                  <a:schemeClr val="tx1"/>
                </a:solidFill>
                <a:latin typeface="Arial"/>
                <a:cs typeface="Arial"/>
              </a:rPr>
              <a:t>Extensibilité</a:t>
            </a:r>
            <a:endParaRPr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b="1" spc="-550" dirty="0" smtClean="0">
                <a:solidFill>
                  <a:schemeClr val="tx1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rgbClr val="176293"/>
                </a:solidFill>
                <a:latin typeface="DejaVu Sans"/>
                <a:cs typeface="DejaVu Sans"/>
              </a:rPr>
              <a:t>	</a:t>
            </a:r>
            <a:r>
              <a:rPr b="1" spc="-10" dirty="0" err="1" smtClean="0">
                <a:solidFill>
                  <a:schemeClr val="tx1"/>
                </a:solidFill>
                <a:latin typeface="Arial"/>
                <a:cs typeface="Arial"/>
              </a:rPr>
              <a:t>Ergonomie</a:t>
            </a:r>
            <a:r>
              <a:rPr lang="en-GB" b="1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b="1" spc="-10" dirty="0" smtClean="0">
                <a:solidFill>
                  <a:schemeClr val="tx1"/>
                </a:solidFill>
                <a:latin typeface="Arial"/>
                <a:cs typeface="Arial"/>
              </a:rPr>
              <a:t>et </a:t>
            </a:r>
            <a:r>
              <a:rPr lang="en-GB" b="1" spc="-10" dirty="0" err="1" smtClean="0">
                <a:solidFill>
                  <a:schemeClr val="tx1"/>
                </a:solidFill>
                <a:latin typeface="Arial"/>
                <a:cs typeface="Arial"/>
              </a:rPr>
              <a:t>Utilisabilité</a:t>
            </a:r>
            <a:endParaRPr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b="1" spc="-550" dirty="0" smtClean="0">
                <a:solidFill>
                  <a:schemeClr val="tx1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chemeClr val="tx1"/>
                </a:solidFill>
                <a:latin typeface="DejaVu Sans"/>
                <a:cs typeface="DejaVu Sans"/>
              </a:rPr>
              <a:t>	</a:t>
            </a:r>
            <a:r>
              <a:rPr b="1" spc="-10" dirty="0">
                <a:solidFill>
                  <a:schemeClr val="tx1"/>
                </a:solidFill>
                <a:latin typeface="Arial"/>
                <a:cs typeface="Arial"/>
              </a:rPr>
              <a:t>Sécurité</a:t>
            </a:r>
            <a:endParaRPr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b="1" spc="-550" dirty="0">
                <a:solidFill>
                  <a:schemeClr val="tx1"/>
                </a:solidFill>
                <a:latin typeface="DejaVu Sans"/>
                <a:cs typeface="DejaVu Sans"/>
              </a:rPr>
              <a:t>▷</a:t>
            </a:r>
            <a:r>
              <a:rPr sz="1800" b="1" dirty="0">
                <a:solidFill>
                  <a:schemeClr val="tx1"/>
                </a:solidFill>
                <a:latin typeface="DejaVu Sans"/>
                <a:cs typeface="DejaVu Sans"/>
              </a:rPr>
              <a:t>	</a:t>
            </a:r>
            <a:r>
              <a:rPr b="1" spc="-10" dirty="0" smtClean="0">
                <a:solidFill>
                  <a:schemeClr val="tx1"/>
                </a:solidFill>
                <a:latin typeface="Arial"/>
                <a:cs typeface="Arial"/>
              </a:rPr>
              <a:t>Performance</a:t>
            </a:r>
            <a:r>
              <a:rPr lang="en-GB" b="1" spc="-10" dirty="0" smtClean="0">
                <a:solidFill>
                  <a:schemeClr val="tx1"/>
                </a:solidFill>
                <a:latin typeface="Arial"/>
                <a:cs typeface="Arial"/>
              </a:rPr>
              <a:t> et </a:t>
            </a:r>
            <a:r>
              <a:rPr lang="en-GB" b="1" spc="-10" dirty="0" err="1">
                <a:solidFill>
                  <a:schemeClr val="tx1"/>
                </a:solidFill>
                <a:latin typeface="Arial"/>
                <a:cs typeface="Arial"/>
              </a:rPr>
              <a:t>F</a:t>
            </a:r>
            <a:r>
              <a:rPr lang="en-GB" b="1" spc="-10" dirty="0" err="1" smtClean="0">
                <a:solidFill>
                  <a:schemeClr val="tx1"/>
                </a:solidFill>
                <a:latin typeface="Arial"/>
                <a:cs typeface="Arial"/>
              </a:rPr>
              <a:t>iabilité</a:t>
            </a:r>
            <a:endParaRPr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1583" y="1347619"/>
            <a:ext cx="1434411" cy="13096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9714" y="2900529"/>
            <a:ext cx="1576614" cy="12912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0834" y="3081418"/>
            <a:ext cx="908773" cy="9607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0309" y="1419619"/>
            <a:ext cx="1224122" cy="1224125"/>
          </a:xfrm>
          <a:prstGeom prst="rect">
            <a:avLst/>
          </a:prstGeom>
        </p:spPr>
      </p:pic>
      <p:sp>
        <p:nvSpPr>
          <p:cNvPr id="12" name="object 5"/>
          <p:cNvSpPr txBox="1"/>
          <p:nvPr/>
        </p:nvSpPr>
        <p:spPr>
          <a:xfrm flipH="1">
            <a:off x="8839200" y="4781550"/>
            <a:ext cx="304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50" dirty="0" smtClean="0">
                <a:solidFill>
                  <a:srgbClr val="176293"/>
                </a:solidFill>
                <a:latin typeface="Times New Roman"/>
                <a:cs typeface="Times New Roman"/>
              </a:rPr>
              <a:t>15</a:t>
            </a:r>
            <a:endParaRPr b="1" dirty="0">
              <a:latin typeface="Times New Roman"/>
              <a:cs typeface="Times New Roman"/>
            </a:endParaRPr>
          </a:p>
        </p:txBody>
      </p:sp>
      <p:pic>
        <p:nvPicPr>
          <p:cNvPr id="13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360" y="5066314"/>
            <a:ext cx="1788160" cy="77470"/>
            <a:chOff x="7356360" y="506631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066314"/>
            <a:ext cx="7356475" cy="77470"/>
            <a:chOff x="0" y="506631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9549" y="92646"/>
            <a:ext cx="6324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Diagrammes</a:t>
            </a:r>
            <a:r>
              <a:rPr sz="2400" spc="-85" dirty="0"/>
              <a:t> </a:t>
            </a:r>
            <a:r>
              <a:rPr sz="2400" dirty="0"/>
              <a:t>des</a:t>
            </a:r>
            <a:r>
              <a:rPr sz="2400" spc="-80" dirty="0"/>
              <a:t> </a:t>
            </a:r>
            <a:r>
              <a:rPr sz="2400" dirty="0" err="1"/>
              <a:t>cas</a:t>
            </a:r>
            <a:r>
              <a:rPr sz="2400" spc="-80" dirty="0"/>
              <a:t> </a:t>
            </a:r>
            <a:r>
              <a:rPr sz="2400" spc="-10" dirty="0" err="1" smtClean="0"/>
              <a:t>d’utilisation</a:t>
            </a:r>
            <a:r>
              <a:rPr lang="en-GB" sz="2400" spc="-10" dirty="0" smtClean="0"/>
              <a:t> global</a:t>
            </a:r>
            <a:endParaRPr sz="2400"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782422" y="4844143"/>
            <a:ext cx="327419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smtClean="0"/>
              <a:t>15</a:t>
            </a:fld>
            <a:endParaRPr sz="1800" b="1" spc="-25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19017"/>
            <a:ext cx="7094960" cy="4038368"/>
          </a:xfrm>
          <a:prstGeom prst="rect">
            <a:avLst/>
          </a:prstGeom>
        </p:spPr>
      </p:pic>
      <p:pic>
        <p:nvPicPr>
          <p:cNvPr id="12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360" y="5066314"/>
            <a:ext cx="1788160" cy="77470"/>
            <a:chOff x="7356360" y="506631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066314"/>
            <a:ext cx="7356475" cy="77470"/>
            <a:chOff x="0" y="506631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6922" y="118541"/>
            <a:ext cx="3281855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Diagramme</a:t>
            </a:r>
            <a:r>
              <a:rPr sz="2400" spc="-65" dirty="0"/>
              <a:t> </a:t>
            </a:r>
            <a:r>
              <a:rPr sz="2400" dirty="0"/>
              <a:t>de</a:t>
            </a:r>
            <a:r>
              <a:rPr sz="2400" spc="-65" dirty="0"/>
              <a:t> </a:t>
            </a:r>
            <a:r>
              <a:rPr sz="2400" spc="-10" dirty="0"/>
              <a:t>classes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837600" y="4867925"/>
            <a:ext cx="327421" cy="198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r>
              <a:rPr lang="en-GB" sz="1800" b="1" spc="-25" dirty="0" smtClean="0"/>
              <a:t>17</a:t>
            </a:r>
            <a:endParaRPr sz="1800" b="1" spc="-25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826564"/>
            <a:ext cx="7978381" cy="3920335"/>
          </a:xfrm>
          <a:prstGeom prst="rect">
            <a:avLst/>
          </a:prstGeom>
        </p:spPr>
      </p:pic>
      <p:pic>
        <p:nvPicPr>
          <p:cNvPr id="12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5065" y="1962150"/>
            <a:ext cx="330315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35754" algn="l"/>
              </a:tabLst>
            </a:pPr>
            <a:r>
              <a:rPr sz="4800" spc="-10" dirty="0" smtClean="0">
                <a:solidFill>
                  <a:srgbClr val="FFFFFF"/>
                </a:solidFill>
              </a:rPr>
              <a:t>Conception</a:t>
            </a:r>
            <a:endParaRPr sz="4800" dirty="0"/>
          </a:p>
        </p:txBody>
      </p:sp>
      <p:sp>
        <p:nvSpPr>
          <p:cNvPr id="4" name="Rectangle 3"/>
          <p:cNvSpPr/>
          <p:nvPr/>
        </p:nvSpPr>
        <p:spPr>
          <a:xfrm>
            <a:off x="8763000" y="4774168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25" dirty="0" smtClean="0">
                <a:solidFill>
                  <a:srgbClr val="176293"/>
                </a:solidFill>
                <a:latin typeface="Times New Roman"/>
                <a:cs typeface="Times New Roman"/>
              </a:rPr>
              <a:t>18</a:t>
            </a:r>
            <a:endParaRPr lang="en-GB"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0334"/>
            <a:ext cx="7086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S’authentifier</a:t>
            </a:r>
            <a:r>
              <a:rPr lang="en-GB" sz="2400" i="1" spc="65" dirty="0">
                <a:latin typeface="Lato"/>
                <a:cs typeface="Lato"/>
              </a:rPr>
              <a:t> 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39200" y="4857750"/>
            <a:ext cx="304800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18</a:t>
            </a:fld>
            <a:endParaRPr sz="1800" b="1" spc="-25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66750"/>
            <a:ext cx="6210300" cy="3990975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7690" y="81503"/>
            <a:ext cx="7086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>
                <a:latin typeface="Lato"/>
                <a:cs typeface="Lato"/>
              </a:rPr>
              <a:t>C</a:t>
            </a:r>
            <a:r>
              <a:rPr lang="en-GB" sz="2400" i="1" spc="105" dirty="0" smtClean="0">
                <a:latin typeface="Lato"/>
                <a:cs typeface="Lato"/>
              </a:rPr>
              <a:t>lient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39200" y="4857750"/>
            <a:ext cx="3048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19</a:t>
            </a:fld>
            <a:endParaRPr sz="1800" b="1"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42950"/>
            <a:ext cx="6067425" cy="3895725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521345" y="823360"/>
            <a:ext cx="473709" cy="118110"/>
          </a:xfrm>
          <a:custGeom>
            <a:avLst/>
            <a:gdLst/>
            <a:ahLst/>
            <a:cxnLst/>
            <a:rect l="l" t="t" r="r" b="b"/>
            <a:pathLst>
              <a:path w="473709" h="118109">
                <a:moveTo>
                  <a:pt x="473624" y="117764"/>
                </a:moveTo>
                <a:lnTo>
                  <a:pt x="0" y="117764"/>
                </a:lnTo>
                <a:lnTo>
                  <a:pt x="0" y="0"/>
                </a:lnTo>
                <a:lnTo>
                  <a:pt x="473624" y="1177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54943" y="1452347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Cadre</a:t>
            </a: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général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du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projet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87969" y="1452347"/>
            <a:ext cx="473709" cy="471805"/>
            <a:chOff x="2587969" y="1452347"/>
            <a:chExt cx="473709" cy="471805"/>
          </a:xfrm>
        </p:grpSpPr>
        <p:sp>
          <p:nvSpPr>
            <p:cNvPr id="7" name="object 7"/>
            <p:cNvSpPr/>
            <p:nvPr/>
          </p:nvSpPr>
          <p:spPr>
            <a:xfrm>
              <a:off x="2587969" y="145234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599" y="353556"/>
                  </a:moveTo>
                  <a:lnTo>
                    <a:pt x="0" y="353556"/>
                  </a:lnTo>
                  <a:lnTo>
                    <a:pt x="473599" y="0"/>
                  </a:lnTo>
                  <a:lnTo>
                    <a:pt x="473599" y="353556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87969" y="1805906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599" y="117767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582244" y="2460457"/>
            <a:ext cx="473709" cy="471805"/>
            <a:chOff x="2582244" y="2460457"/>
            <a:chExt cx="473709" cy="471805"/>
          </a:xfrm>
        </p:grpSpPr>
        <p:sp>
          <p:nvSpPr>
            <p:cNvPr id="14" name="object 14"/>
            <p:cNvSpPr/>
            <p:nvPr/>
          </p:nvSpPr>
          <p:spPr>
            <a:xfrm>
              <a:off x="2582244" y="2460457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624" y="353561"/>
                  </a:moveTo>
                  <a:lnTo>
                    <a:pt x="0" y="353561"/>
                  </a:lnTo>
                  <a:lnTo>
                    <a:pt x="473624" y="0"/>
                  </a:lnTo>
                  <a:lnTo>
                    <a:pt x="473624" y="353561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82244" y="2814019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74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061678" y="3477030"/>
            <a:ext cx="3439160" cy="307777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925194" algn="l">
              <a:lnSpc>
                <a:spcPct val="100000"/>
              </a:lnSpc>
              <a:spcBef>
                <a:spcPts val="240"/>
              </a:spcBef>
            </a:pPr>
            <a:r>
              <a:rPr lang="en-GB" b="1" spc="-10" dirty="0" smtClean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lang="en-GB" b="1" spc="-10" dirty="0" err="1" smtClean="0">
                <a:solidFill>
                  <a:srgbClr val="FFFFFF"/>
                </a:solidFill>
                <a:latin typeface="Arial"/>
                <a:cs typeface="Arial"/>
              </a:rPr>
              <a:t>Réalisation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9274" y="1949617"/>
            <a:ext cx="473709" cy="471805"/>
            <a:chOff x="2582244" y="1956403"/>
            <a:chExt cx="473709" cy="471805"/>
          </a:xfrm>
        </p:grpSpPr>
        <p:sp>
          <p:nvSpPr>
            <p:cNvPr id="21" name="object 21"/>
            <p:cNvSpPr/>
            <p:nvPr/>
          </p:nvSpPr>
          <p:spPr>
            <a:xfrm>
              <a:off x="2582244" y="1956403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624" y="353554"/>
                  </a:moveTo>
                  <a:lnTo>
                    <a:pt x="0" y="353554"/>
                  </a:lnTo>
                  <a:lnTo>
                    <a:pt x="473624" y="0"/>
                  </a:lnTo>
                  <a:lnTo>
                    <a:pt x="473624" y="35355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2244" y="2309962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67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052108" y="1945096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240"/>
              </a:spcBef>
            </a:pPr>
            <a:r>
              <a:rPr sz="1800" b="1" spc="-10" dirty="0" smtClean="0">
                <a:solidFill>
                  <a:srgbClr val="FFFFFF"/>
                </a:solidFill>
                <a:latin typeface="Arial"/>
                <a:cs typeface="Arial"/>
              </a:rPr>
              <a:t>Identification</a:t>
            </a:r>
            <a:r>
              <a:rPr sz="1800" b="1" spc="-3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 smtClean="0">
                <a:solidFill>
                  <a:srgbClr val="FFFFFF"/>
                </a:solidFill>
                <a:latin typeface="Arial"/>
                <a:cs typeface="Arial"/>
              </a:rPr>
              <a:t>des</a:t>
            </a:r>
            <a:r>
              <a:rPr sz="1800" b="1" spc="-3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 err="1" smtClean="0">
                <a:solidFill>
                  <a:srgbClr val="FFFFFF"/>
                </a:solidFill>
                <a:latin typeface="Arial"/>
                <a:cs typeface="Arial"/>
              </a:rPr>
              <a:t>besoins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82244" y="2964519"/>
            <a:ext cx="473709" cy="471805"/>
            <a:chOff x="2582244" y="2964519"/>
            <a:chExt cx="473709" cy="471805"/>
          </a:xfrm>
        </p:grpSpPr>
        <p:sp>
          <p:nvSpPr>
            <p:cNvPr id="28" name="object 28"/>
            <p:cNvSpPr/>
            <p:nvPr/>
          </p:nvSpPr>
          <p:spPr>
            <a:xfrm>
              <a:off x="2582244" y="2964519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624" y="353549"/>
                  </a:moveTo>
                  <a:lnTo>
                    <a:pt x="0" y="353549"/>
                  </a:lnTo>
                  <a:lnTo>
                    <a:pt x="473624" y="0"/>
                  </a:lnTo>
                  <a:lnTo>
                    <a:pt x="473624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82244" y="3318068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74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61678" y="2974792"/>
            <a:ext cx="3439160" cy="307777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1109345" algn="l">
              <a:lnSpc>
                <a:spcPct val="100000"/>
              </a:lnSpc>
              <a:spcBef>
                <a:spcPts val="240"/>
              </a:spcBef>
            </a:pPr>
            <a:r>
              <a:rPr lang="en-GB" b="1" spc="-10" dirty="0" smtClean="0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82244" y="3972616"/>
            <a:ext cx="473709" cy="471805"/>
            <a:chOff x="2582244" y="3972616"/>
            <a:chExt cx="473709" cy="471805"/>
          </a:xfrm>
        </p:grpSpPr>
        <p:sp>
          <p:nvSpPr>
            <p:cNvPr id="35" name="object 35"/>
            <p:cNvSpPr/>
            <p:nvPr/>
          </p:nvSpPr>
          <p:spPr>
            <a:xfrm>
              <a:off x="2582244" y="3972616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624" y="353549"/>
                  </a:moveTo>
                  <a:lnTo>
                    <a:pt x="0" y="353549"/>
                  </a:lnTo>
                  <a:lnTo>
                    <a:pt x="473624" y="0"/>
                  </a:lnTo>
                  <a:lnTo>
                    <a:pt x="473624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82244" y="4326191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624" y="117749"/>
                  </a:moveTo>
                  <a:lnTo>
                    <a:pt x="0" y="0"/>
                  </a:lnTo>
                  <a:lnTo>
                    <a:pt x="473624" y="0"/>
                  </a:lnTo>
                  <a:lnTo>
                    <a:pt x="473624" y="11774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061678" y="3971868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Perspectives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41826" y="2479954"/>
            <a:ext cx="3439160" cy="307777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240"/>
              </a:spcBef>
            </a:pPr>
            <a:r>
              <a:rPr lang="en-GB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b="1" dirty="0" smtClean="0">
                <a:solidFill>
                  <a:srgbClr val="FFFFFF"/>
                </a:solidFill>
                <a:latin typeface="Arial"/>
                <a:cs typeface="Arial"/>
              </a:rPr>
              <a:t>            </a:t>
            </a:r>
            <a:r>
              <a:rPr sz="1800" b="1" spc="-10" dirty="0" smtClean="0">
                <a:solidFill>
                  <a:srgbClr val="FFFFFF"/>
                </a:solidFill>
                <a:latin typeface="Arial"/>
                <a:cs typeface="Arial"/>
              </a:rPr>
              <a:t>Conception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87969" y="3468568"/>
            <a:ext cx="473709" cy="471805"/>
            <a:chOff x="2587969" y="3468568"/>
            <a:chExt cx="473709" cy="471805"/>
          </a:xfrm>
        </p:grpSpPr>
        <p:sp>
          <p:nvSpPr>
            <p:cNvPr id="49" name="object 49"/>
            <p:cNvSpPr/>
            <p:nvPr/>
          </p:nvSpPr>
          <p:spPr>
            <a:xfrm>
              <a:off x="2587969" y="3468568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5">
                  <a:moveTo>
                    <a:pt x="473599" y="353549"/>
                  </a:moveTo>
                  <a:lnTo>
                    <a:pt x="0" y="353549"/>
                  </a:lnTo>
                  <a:lnTo>
                    <a:pt x="473599" y="0"/>
                  </a:lnTo>
                  <a:lnTo>
                    <a:pt x="473599" y="353549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587969" y="3822117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10">
                  <a:moveTo>
                    <a:pt x="473599" y="117774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7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054943" y="948293"/>
            <a:ext cx="3439160" cy="353695"/>
          </a:xfrm>
          <a:prstGeom prst="rect">
            <a:avLst/>
          </a:prstGeom>
          <a:solidFill>
            <a:srgbClr val="1A6EA1"/>
          </a:solidFill>
        </p:spPr>
        <p:txBody>
          <a:bodyPr vert="horz" wrap="square" lIns="0" tIns="3048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24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488212" y="948293"/>
            <a:ext cx="473709" cy="353695"/>
          </a:xfrm>
          <a:custGeom>
            <a:avLst/>
            <a:gdLst/>
            <a:ahLst/>
            <a:cxnLst/>
            <a:rect l="l" t="t" r="r" b="b"/>
            <a:pathLst>
              <a:path w="473709" h="353694">
                <a:moveTo>
                  <a:pt x="0" y="353554"/>
                </a:moveTo>
                <a:lnTo>
                  <a:pt x="0" y="0"/>
                </a:lnTo>
                <a:lnTo>
                  <a:pt x="473624" y="0"/>
                </a:lnTo>
                <a:lnTo>
                  <a:pt x="0" y="353554"/>
                </a:lnTo>
                <a:close/>
              </a:path>
            </a:pathLst>
          </a:custGeom>
          <a:solidFill>
            <a:srgbClr val="1A6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587969" y="948293"/>
            <a:ext cx="473709" cy="471805"/>
            <a:chOff x="2587969" y="948293"/>
            <a:chExt cx="473709" cy="471805"/>
          </a:xfrm>
        </p:grpSpPr>
        <p:sp>
          <p:nvSpPr>
            <p:cNvPr id="57" name="object 57"/>
            <p:cNvSpPr/>
            <p:nvPr/>
          </p:nvSpPr>
          <p:spPr>
            <a:xfrm>
              <a:off x="2587969" y="948293"/>
              <a:ext cx="473709" cy="353695"/>
            </a:xfrm>
            <a:custGeom>
              <a:avLst/>
              <a:gdLst/>
              <a:ahLst/>
              <a:cxnLst/>
              <a:rect l="l" t="t" r="r" b="b"/>
              <a:pathLst>
                <a:path w="473710" h="353694">
                  <a:moveTo>
                    <a:pt x="473599" y="353554"/>
                  </a:moveTo>
                  <a:lnTo>
                    <a:pt x="0" y="353554"/>
                  </a:lnTo>
                  <a:lnTo>
                    <a:pt x="473599" y="0"/>
                  </a:lnTo>
                  <a:lnTo>
                    <a:pt x="473599" y="353554"/>
                  </a:lnTo>
                  <a:close/>
                </a:path>
              </a:pathLst>
            </a:custGeom>
            <a:solidFill>
              <a:srgbClr val="1A6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587969" y="1301852"/>
              <a:ext cx="473709" cy="118110"/>
            </a:xfrm>
            <a:custGeom>
              <a:avLst/>
              <a:gdLst/>
              <a:ahLst/>
              <a:cxnLst/>
              <a:rect l="l" t="t" r="r" b="b"/>
              <a:pathLst>
                <a:path w="473710" h="118109">
                  <a:moveTo>
                    <a:pt x="473599" y="117767"/>
                  </a:moveTo>
                  <a:lnTo>
                    <a:pt x="0" y="0"/>
                  </a:lnTo>
                  <a:lnTo>
                    <a:pt x="473599" y="0"/>
                  </a:lnTo>
                  <a:lnTo>
                    <a:pt x="473599" y="117767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45"/>
          <p:cNvSpPr/>
          <p:nvPr/>
        </p:nvSpPr>
        <p:spPr>
          <a:xfrm>
            <a:off x="6480986" y="1943226"/>
            <a:ext cx="472866" cy="366475"/>
          </a:xfrm>
          <a:custGeom>
            <a:avLst/>
            <a:gdLst/>
            <a:ahLst/>
            <a:cxnLst/>
            <a:rect l="l" t="t" r="r" b="b"/>
            <a:pathLst>
              <a:path w="473709" h="353695">
                <a:moveTo>
                  <a:pt x="0" y="353574"/>
                </a:moveTo>
                <a:lnTo>
                  <a:pt x="0" y="0"/>
                </a:lnTo>
                <a:lnTo>
                  <a:pt x="473624" y="0"/>
                </a:lnTo>
                <a:lnTo>
                  <a:pt x="0" y="353574"/>
                </a:lnTo>
                <a:close/>
              </a:path>
            </a:pathLst>
          </a:custGeom>
          <a:solidFill>
            <a:srgbClr val="1A6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45"/>
          <p:cNvSpPr/>
          <p:nvPr/>
        </p:nvSpPr>
        <p:spPr>
          <a:xfrm>
            <a:off x="6475388" y="2479962"/>
            <a:ext cx="522294" cy="307769"/>
          </a:xfrm>
          <a:custGeom>
            <a:avLst/>
            <a:gdLst/>
            <a:ahLst/>
            <a:cxnLst/>
            <a:rect l="l" t="t" r="r" b="b"/>
            <a:pathLst>
              <a:path w="473709" h="353695">
                <a:moveTo>
                  <a:pt x="0" y="353574"/>
                </a:moveTo>
                <a:lnTo>
                  <a:pt x="0" y="0"/>
                </a:lnTo>
                <a:lnTo>
                  <a:pt x="473624" y="0"/>
                </a:lnTo>
                <a:lnTo>
                  <a:pt x="0" y="353574"/>
                </a:lnTo>
                <a:close/>
              </a:path>
            </a:pathLst>
          </a:custGeom>
          <a:solidFill>
            <a:srgbClr val="1A6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4"/>
          <p:cNvSpPr/>
          <p:nvPr/>
        </p:nvSpPr>
        <p:spPr>
          <a:xfrm>
            <a:off x="6531856" y="2319337"/>
            <a:ext cx="473709" cy="161156"/>
          </a:xfrm>
          <a:custGeom>
            <a:avLst/>
            <a:gdLst/>
            <a:ahLst/>
            <a:cxnLst/>
            <a:rect l="l" t="t" r="r" b="b"/>
            <a:pathLst>
              <a:path w="473709" h="118109">
                <a:moveTo>
                  <a:pt x="473624" y="117764"/>
                </a:moveTo>
                <a:lnTo>
                  <a:pt x="0" y="117764"/>
                </a:lnTo>
                <a:lnTo>
                  <a:pt x="0" y="0"/>
                </a:lnTo>
                <a:lnTo>
                  <a:pt x="473624" y="1177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5"/>
          <p:cNvSpPr/>
          <p:nvPr/>
        </p:nvSpPr>
        <p:spPr>
          <a:xfrm>
            <a:off x="6485648" y="1448338"/>
            <a:ext cx="450973" cy="369770"/>
          </a:xfrm>
          <a:custGeom>
            <a:avLst/>
            <a:gdLst/>
            <a:ahLst/>
            <a:cxnLst/>
            <a:rect l="l" t="t" r="r" b="b"/>
            <a:pathLst>
              <a:path w="473709" h="353695">
                <a:moveTo>
                  <a:pt x="0" y="353574"/>
                </a:moveTo>
                <a:lnTo>
                  <a:pt x="0" y="0"/>
                </a:lnTo>
                <a:lnTo>
                  <a:pt x="473624" y="0"/>
                </a:lnTo>
                <a:lnTo>
                  <a:pt x="0" y="353574"/>
                </a:lnTo>
                <a:close/>
              </a:path>
            </a:pathLst>
          </a:custGeom>
          <a:solidFill>
            <a:srgbClr val="1A6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45"/>
          <p:cNvSpPr/>
          <p:nvPr/>
        </p:nvSpPr>
        <p:spPr>
          <a:xfrm>
            <a:off x="6506563" y="2976444"/>
            <a:ext cx="435678" cy="313525"/>
          </a:xfrm>
          <a:custGeom>
            <a:avLst/>
            <a:gdLst/>
            <a:ahLst/>
            <a:cxnLst/>
            <a:rect l="l" t="t" r="r" b="b"/>
            <a:pathLst>
              <a:path w="473709" h="353695">
                <a:moveTo>
                  <a:pt x="0" y="353574"/>
                </a:moveTo>
                <a:lnTo>
                  <a:pt x="0" y="0"/>
                </a:lnTo>
                <a:lnTo>
                  <a:pt x="473624" y="0"/>
                </a:lnTo>
                <a:lnTo>
                  <a:pt x="0" y="353574"/>
                </a:lnTo>
                <a:close/>
              </a:path>
            </a:pathLst>
          </a:custGeom>
          <a:solidFill>
            <a:srgbClr val="1A6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45"/>
          <p:cNvSpPr/>
          <p:nvPr/>
        </p:nvSpPr>
        <p:spPr>
          <a:xfrm>
            <a:off x="6485648" y="3974207"/>
            <a:ext cx="450973" cy="369770"/>
          </a:xfrm>
          <a:custGeom>
            <a:avLst/>
            <a:gdLst/>
            <a:ahLst/>
            <a:cxnLst/>
            <a:rect l="l" t="t" r="r" b="b"/>
            <a:pathLst>
              <a:path w="473709" h="353695">
                <a:moveTo>
                  <a:pt x="0" y="353574"/>
                </a:moveTo>
                <a:lnTo>
                  <a:pt x="0" y="0"/>
                </a:lnTo>
                <a:lnTo>
                  <a:pt x="473624" y="0"/>
                </a:lnTo>
                <a:lnTo>
                  <a:pt x="0" y="353574"/>
                </a:lnTo>
                <a:close/>
              </a:path>
            </a:pathLst>
          </a:custGeom>
          <a:solidFill>
            <a:srgbClr val="1A6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45"/>
          <p:cNvSpPr/>
          <p:nvPr/>
        </p:nvSpPr>
        <p:spPr>
          <a:xfrm>
            <a:off x="6475389" y="3483928"/>
            <a:ext cx="451302" cy="309342"/>
          </a:xfrm>
          <a:custGeom>
            <a:avLst/>
            <a:gdLst/>
            <a:ahLst/>
            <a:cxnLst/>
            <a:rect l="l" t="t" r="r" b="b"/>
            <a:pathLst>
              <a:path w="473709" h="353695">
                <a:moveTo>
                  <a:pt x="0" y="353574"/>
                </a:moveTo>
                <a:lnTo>
                  <a:pt x="0" y="0"/>
                </a:lnTo>
                <a:lnTo>
                  <a:pt x="473624" y="0"/>
                </a:lnTo>
                <a:lnTo>
                  <a:pt x="0" y="353574"/>
                </a:lnTo>
                <a:close/>
              </a:path>
            </a:pathLst>
          </a:custGeom>
          <a:solidFill>
            <a:srgbClr val="1A6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"/>
          <p:cNvSpPr/>
          <p:nvPr/>
        </p:nvSpPr>
        <p:spPr>
          <a:xfrm>
            <a:off x="6481875" y="3808228"/>
            <a:ext cx="473709" cy="161156"/>
          </a:xfrm>
          <a:custGeom>
            <a:avLst/>
            <a:gdLst/>
            <a:ahLst/>
            <a:cxnLst/>
            <a:rect l="l" t="t" r="r" b="b"/>
            <a:pathLst>
              <a:path w="473709" h="118109">
                <a:moveTo>
                  <a:pt x="473624" y="117764"/>
                </a:moveTo>
                <a:lnTo>
                  <a:pt x="0" y="117764"/>
                </a:lnTo>
                <a:lnTo>
                  <a:pt x="0" y="0"/>
                </a:lnTo>
                <a:lnTo>
                  <a:pt x="473624" y="1177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"/>
          <p:cNvSpPr/>
          <p:nvPr/>
        </p:nvSpPr>
        <p:spPr>
          <a:xfrm>
            <a:off x="6462912" y="3313463"/>
            <a:ext cx="473709" cy="161156"/>
          </a:xfrm>
          <a:custGeom>
            <a:avLst/>
            <a:gdLst/>
            <a:ahLst/>
            <a:cxnLst/>
            <a:rect l="l" t="t" r="r" b="b"/>
            <a:pathLst>
              <a:path w="473709" h="118109">
                <a:moveTo>
                  <a:pt x="473624" y="117764"/>
                </a:moveTo>
                <a:lnTo>
                  <a:pt x="0" y="117764"/>
                </a:lnTo>
                <a:lnTo>
                  <a:pt x="0" y="0"/>
                </a:lnTo>
                <a:lnTo>
                  <a:pt x="473624" y="1177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4"/>
          <p:cNvSpPr/>
          <p:nvPr/>
        </p:nvSpPr>
        <p:spPr>
          <a:xfrm>
            <a:off x="6495909" y="2808565"/>
            <a:ext cx="473709" cy="161156"/>
          </a:xfrm>
          <a:custGeom>
            <a:avLst/>
            <a:gdLst/>
            <a:ahLst/>
            <a:cxnLst/>
            <a:rect l="l" t="t" r="r" b="b"/>
            <a:pathLst>
              <a:path w="473709" h="118109">
                <a:moveTo>
                  <a:pt x="473624" y="117764"/>
                </a:moveTo>
                <a:lnTo>
                  <a:pt x="0" y="117764"/>
                </a:lnTo>
                <a:lnTo>
                  <a:pt x="0" y="0"/>
                </a:lnTo>
                <a:lnTo>
                  <a:pt x="473624" y="1177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"/>
          <p:cNvSpPr/>
          <p:nvPr/>
        </p:nvSpPr>
        <p:spPr>
          <a:xfrm>
            <a:off x="6511648" y="1798313"/>
            <a:ext cx="473709" cy="161156"/>
          </a:xfrm>
          <a:custGeom>
            <a:avLst/>
            <a:gdLst/>
            <a:ahLst/>
            <a:cxnLst/>
            <a:rect l="l" t="t" r="r" b="b"/>
            <a:pathLst>
              <a:path w="473709" h="118109">
                <a:moveTo>
                  <a:pt x="473624" y="117764"/>
                </a:moveTo>
                <a:lnTo>
                  <a:pt x="0" y="117764"/>
                </a:lnTo>
                <a:lnTo>
                  <a:pt x="0" y="0"/>
                </a:lnTo>
                <a:lnTo>
                  <a:pt x="473624" y="1177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"/>
          <p:cNvSpPr/>
          <p:nvPr/>
        </p:nvSpPr>
        <p:spPr>
          <a:xfrm>
            <a:off x="6516903" y="1294451"/>
            <a:ext cx="473709" cy="161156"/>
          </a:xfrm>
          <a:custGeom>
            <a:avLst/>
            <a:gdLst/>
            <a:ahLst/>
            <a:cxnLst/>
            <a:rect l="l" t="t" r="r" b="b"/>
            <a:pathLst>
              <a:path w="473709" h="118109">
                <a:moveTo>
                  <a:pt x="473624" y="117764"/>
                </a:moveTo>
                <a:lnTo>
                  <a:pt x="0" y="117764"/>
                </a:lnTo>
                <a:lnTo>
                  <a:pt x="0" y="0"/>
                </a:lnTo>
                <a:lnTo>
                  <a:pt x="473624" y="1177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"/>
          <p:cNvSpPr txBox="1"/>
          <p:nvPr/>
        </p:nvSpPr>
        <p:spPr>
          <a:xfrm flipH="1">
            <a:off x="8915400" y="4705350"/>
            <a:ext cx="1523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50" dirty="0">
                <a:solidFill>
                  <a:srgbClr val="176293"/>
                </a:solidFill>
                <a:latin typeface="Times New Roman"/>
                <a:cs typeface="Times New Roman"/>
              </a:rPr>
              <a:t>2</a:t>
            </a:r>
            <a:endParaRPr b="1" dirty="0">
              <a:latin typeface="Times New Roman"/>
              <a:cs typeface="Times New Roman"/>
            </a:endParaRPr>
          </a:p>
        </p:txBody>
      </p:sp>
      <p:pic>
        <p:nvPicPr>
          <p:cNvPr id="52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  <p:sp>
        <p:nvSpPr>
          <p:cNvPr id="60" name="object 2"/>
          <p:cNvSpPr txBox="1">
            <a:spLocks noGrp="1"/>
          </p:cNvSpPr>
          <p:nvPr>
            <p:ph type="title"/>
          </p:nvPr>
        </p:nvSpPr>
        <p:spPr>
          <a:xfrm>
            <a:off x="838200" y="61772"/>
            <a:ext cx="2209800" cy="60987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800" spc="-10" dirty="0" smtClean="0"/>
              <a:t>Plan</a:t>
            </a:r>
            <a:endParaRPr sz="2800"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772"/>
            <a:ext cx="80772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>
                <a:latin typeface="Lato"/>
                <a:cs typeface="Lato"/>
              </a:rPr>
              <a:t>C</a:t>
            </a:r>
            <a:r>
              <a:rPr lang="en-GB" sz="2400" i="1" spc="105" dirty="0" err="1" smtClean="0">
                <a:latin typeface="Lato"/>
                <a:cs typeface="Lato"/>
              </a:rPr>
              <a:t>alendrier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39200" y="4835944"/>
            <a:ext cx="304800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20</a:t>
            </a:fld>
            <a:endParaRPr sz="1800" b="1"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90511"/>
            <a:ext cx="6200775" cy="4029075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10" y="61772"/>
            <a:ext cx="79248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 smtClean="0">
                <a:latin typeface="Lato"/>
                <a:cs typeface="Lato"/>
              </a:rPr>
              <a:t>Réunion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39200" y="4857750"/>
            <a:ext cx="304800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21</a:t>
            </a:fld>
            <a:endParaRPr sz="1800" b="1" spc="-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6505575" cy="3933825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7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92013"/>
            <a:ext cx="7086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 smtClean="0">
                <a:latin typeface="Lato"/>
                <a:cs typeface="Lato"/>
              </a:rPr>
              <a:t>Profil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39200" y="4857750"/>
            <a:ext cx="304800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22</a:t>
            </a:fld>
            <a:endParaRPr sz="1800" b="1" spc="-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5729"/>
            <a:ext cx="6391275" cy="3829050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7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103" y="61772"/>
            <a:ext cx="70866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 smtClean="0">
                <a:latin typeface="Lato"/>
                <a:cs typeface="Lato"/>
              </a:rPr>
              <a:t>fichier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39200" y="4857750"/>
            <a:ext cx="304800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23</a:t>
            </a:fld>
            <a:endParaRPr sz="1800" b="1" spc="-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19150"/>
            <a:ext cx="6324600" cy="3867150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772"/>
            <a:ext cx="76200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Gérer</a:t>
            </a:r>
            <a:r>
              <a:rPr lang="en-GB" sz="2400" i="1" spc="105" dirty="0" smtClean="0">
                <a:latin typeface="Lato"/>
                <a:cs typeface="Lato"/>
              </a:rPr>
              <a:t>  note</a:t>
            </a:r>
            <a:r>
              <a:rPr lang="en-GB" sz="2400" i="1" spc="65" dirty="0" smtClean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39200" y="4851774"/>
            <a:ext cx="304800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24</a:t>
            </a:fld>
            <a:endParaRPr sz="1800" b="1" spc="-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36974"/>
            <a:ext cx="6867525" cy="4114800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176" y="81503"/>
            <a:ext cx="83058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Conversation de chat</a:t>
            </a:r>
            <a:r>
              <a:rPr lang="en-GB" sz="2400" i="1" spc="65" dirty="0" smtClean="0">
                <a:latin typeface="Lato"/>
                <a:cs typeface="Lato"/>
              </a:rPr>
              <a:t> 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39200" y="4857750"/>
            <a:ext cx="381000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25</a:t>
            </a:fld>
            <a:endParaRPr sz="1800" b="1" spc="-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2887"/>
            <a:ext cx="5844781" cy="3973425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8715"/>
            <a:ext cx="9033664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dirty="0" err="1" smtClean="0"/>
              <a:t>Diagramme</a:t>
            </a:r>
            <a:r>
              <a:rPr lang="en-GB" sz="2400" dirty="0" smtClean="0"/>
              <a:t> de </a:t>
            </a:r>
            <a:r>
              <a:rPr lang="en-GB" sz="2400" dirty="0" err="1" smtClean="0"/>
              <a:t>cas</a:t>
            </a:r>
            <a:r>
              <a:rPr lang="en-GB" sz="2400" dirty="0" smtClean="0"/>
              <a:t> </a:t>
            </a:r>
            <a:r>
              <a:rPr lang="en-GB" sz="2400" dirty="0" err="1" smtClean="0"/>
              <a:t>d’utilisation</a:t>
            </a:r>
            <a:r>
              <a:rPr lang="en-GB" sz="2400" dirty="0" smtClean="0"/>
              <a:t> </a:t>
            </a:r>
            <a:r>
              <a:rPr lang="en-GB" sz="2400" i="1" spc="105" dirty="0" smtClean="0">
                <a:latin typeface="Lato"/>
                <a:cs typeface="Lato"/>
              </a:rPr>
              <a:t>« </a:t>
            </a:r>
            <a:r>
              <a:rPr lang="en-GB" sz="2400" i="1" spc="105" dirty="0" err="1" smtClean="0">
                <a:latin typeface="Lato"/>
                <a:cs typeface="Lato"/>
              </a:rPr>
              <a:t>Visualiser</a:t>
            </a:r>
            <a:r>
              <a:rPr lang="en-GB" sz="2400" i="1" spc="105" dirty="0" smtClean="0">
                <a:latin typeface="Lato"/>
                <a:cs typeface="Lato"/>
              </a:rPr>
              <a:t> </a:t>
            </a:r>
            <a:r>
              <a:rPr lang="en-GB" sz="2400" i="1" spc="105" dirty="0" err="1" smtClean="0">
                <a:latin typeface="Lato"/>
                <a:cs typeface="Lato"/>
              </a:rPr>
              <a:t>graphique</a:t>
            </a:r>
            <a:r>
              <a:rPr lang="en-GB" sz="2400" i="1" spc="65" dirty="0" smtClean="0">
                <a:latin typeface="Lato"/>
                <a:cs typeface="Lato"/>
              </a:rPr>
              <a:t> </a:t>
            </a:r>
            <a:r>
              <a:rPr lang="en-GB" sz="2400" i="1" spc="65" dirty="0">
                <a:latin typeface="Lato"/>
                <a:cs typeface="Lato"/>
              </a:rPr>
              <a:t>»</a:t>
            </a:r>
            <a:endParaRPr sz="2400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39200" y="4796124"/>
            <a:ext cx="304800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26</a:t>
            </a:fld>
            <a:endParaRPr sz="1800" b="1" spc="-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04494"/>
            <a:ext cx="6186487" cy="4068906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010" y="1888808"/>
            <a:ext cx="349038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800" spc="-10" dirty="0" smtClean="0">
                <a:solidFill>
                  <a:srgbClr val="FFFFFF"/>
                </a:solidFill>
              </a:rPr>
              <a:t>Architecture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8905987" y="4853677"/>
            <a:ext cx="24775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 smtClean="0">
                <a:solidFill>
                  <a:srgbClr val="176293"/>
                </a:solidFill>
                <a:latin typeface="Times New Roman"/>
                <a:cs typeface="Times New Roman"/>
              </a:rPr>
              <a:t>2</a:t>
            </a:r>
            <a:r>
              <a:rPr lang="en-GB" b="1" spc="-25" dirty="0" smtClean="0">
                <a:solidFill>
                  <a:srgbClr val="176293"/>
                </a:solidFill>
                <a:latin typeface="Times New Roman"/>
                <a:cs typeface="Times New Roman"/>
              </a:rPr>
              <a:t>8</a:t>
            </a:r>
            <a:endParaRPr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5746" y="92013"/>
            <a:ext cx="2845161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4571" y="1066547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9933"/>
                </a:solidFill>
                <a:latin typeface="Arial"/>
                <a:cs typeface="Arial"/>
              </a:rPr>
              <a:t>Architecture: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3280" y="1075834"/>
            <a:ext cx="17718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 err="1">
                <a:solidFill>
                  <a:srgbClr val="FF9933"/>
                </a:solidFill>
                <a:latin typeface="Arial"/>
                <a:cs typeface="Arial"/>
              </a:rPr>
              <a:t>Modèle</a:t>
            </a:r>
            <a:r>
              <a:rPr sz="1800" b="1" spc="-30" dirty="0">
                <a:solidFill>
                  <a:srgbClr val="FF9933"/>
                </a:solidFill>
                <a:latin typeface="Arial"/>
                <a:cs typeface="Arial"/>
              </a:rPr>
              <a:t> 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MV</a:t>
            </a:r>
            <a:r>
              <a:rPr lang="en-GB"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VM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5746" y="3403202"/>
            <a:ext cx="7433854" cy="113107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lang="en-GB" sz="1600" b="1" dirty="0" smtClean="0">
                <a:solidFill>
                  <a:schemeClr val="tx1"/>
                </a:solidFill>
                <a:latin typeface="Arial"/>
                <a:cs typeface="Arial"/>
              </a:rPr>
              <a:t>Base de </a:t>
            </a:r>
            <a:r>
              <a:rPr lang="en-GB" sz="1600" b="1" dirty="0" err="1" smtClean="0">
                <a:solidFill>
                  <a:schemeClr val="tx1"/>
                </a:solidFill>
                <a:latin typeface="Arial"/>
                <a:cs typeface="Arial"/>
              </a:rPr>
              <a:t>donnée</a:t>
            </a:r>
            <a:r>
              <a:rPr sz="1600" b="1" spc="-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sz="1600" b="1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permet</a:t>
            </a:r>
            <a:r>
              <a:rPr sz="16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de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récupérer</a:t>
            </a:r>
            <a:r>
              <a:rPr sz="16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les</a:t>
            </a:r>
            <a:r>
              <a:rPr sz="16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informations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dans</a:t>
            </a:r>
            <a:r>
              <a:rPr sz="16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la</a:t>
            </a:r>
            <a:r>
              <a:rPr sz="16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base</a:t>
            </a:r>
            <a:r>
              <a:rPr sz="16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de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Arial"/>
                <a:cs typeface="Arial"/>
              </a:rPr>
              <a:t>données</a:t>
            </a:r>
            <a:r>
              <a:rPr sz="1600" spc="-10" dirty="0">
                <a:solidFill>
                  <a:srgbClr val="1A6EA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en-GB" sz="1600" b="1" dirty="0" smtClean="0">
                <a:solidFill>
                  <a:schemeClr val="tx1"/>
                </a:solidFill>
                <a:latin typeface="Arial"/>
                <a:cs typeface="Arial"/>
              </a:rPr>
              <a:t>Client</a:t>
            </a:r>
            <a:r>
              <a:rPr sz="1600" b="1" spc="-2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sz="1600" b="1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permet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de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présenter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les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données</a:t>
            </a:r>
            <a:r>
              <a:rPr sz="16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du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modèle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à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Arial"/>
                <a:cs typeface="Arial"/>
              </a:rPr>
              <a:t>l’utilisateur.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dirty="0" err="1" smtClean="0">
                <a:solidFill>
                  <a:schemeClr val="tx1"/>
                </a:solidFill>
                <a:latin typeface="Arial"/>
                <a:cs typeface="Arial"/>
              </a:rPr>
              <a:t>Contrôleur</a:t>
            </a:r>
            <a:r>
              <a:rPr sz="1600" b="1" spc="-2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sz="1600" b="1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responsable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de</a:t>
            </a:r>
            <a:r>
              <a:rPr sz="16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la</a:t>
            </a:r>
            <a:r>
              <a:rPr sz="16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logique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du</a:t>
            </a:r>
            <a:r>
              <a:rPr sz="16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code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et</a:t>
            </a:r>
            <a:r>
              <a:rPr sz="16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la</a:t>
            </a:r>
            <a:r>
              <a:rPr sz="16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prise</a:t>
            </a:r>
            <a:r>
              <a:rPr sz="16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chemeClr val="tx1"/>
                </a:solidFill>
                <a:latin typeface="Arial"/>
                <a:cs typeface="Arial"/>
              </a:rPr>
              <a:t>des</a:t>
            </a:r>
            <a:r>
              <a:rPr sz="16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Arial"/>
                <a:cs typeface="Arial"/>
              </a:rPr>
              <a:t>décisions.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816581" y="4857750"/>
            <a:ext cx="327419" cy="198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1800" b="1" spc="-25" dirty="0"/>
              <a:t>28</a:t>
            </a:fld>
            <a:endParaRPr sz="1800" b="1" spc="-25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375554"/>
            <a:ext cx="3924941" cy="2048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60" y="1549896"/>
            <a:ext cx="4114800" cy="1754385"/>
          </a:xfrm>
          <a:prstGeom prst="rect">
            <a:avLst/>
          </a:prstGeom>
        </p:spPr>
      </p:pic>
      <p:pic>
        <p:nvPicPr>
          <p:cNvPr id="10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011" y="1888808"/>
            <a:ext cx="29375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Réalisation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8891752" y="4855780"/>
            <a:ext cx="2522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25" dirty="0" smtClean="0">
                <a:solidFill>
                  <a:srgbClr val="176293"/>
                </a:solidFill>
                <a:latin typeface="Times New Roman"/>
                <a:cs typeface="Times New Roman"/>
              </a:rPr>
              <a:t>31</a:t>
            </a:r>
            <a:endParaRPr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76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564" y="1888808"/>
            <a:ext cx="33439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FFFFFF"/>
                </a:solidFill>
              </a:rPr>
              <a:t>Introduction</a:t>
            </a:r>
            <a:endParaRPr sz="4800" dirty="0"/>
          </a:p>
        </p:txBody>
      </p:sp>
      <p:sp>
        <p:nvSpPr>
          <p:cNvPr id="4" name="object 5"/>
          <p:cNvSpPr txBox="1"/>
          <p:nvPr/>
        </p:nvSpPr>
        <p:spPr>
          <a:xfrm flipH="1">
            <a:off x="8915400" y="4853677"/>
            <a:ext cx="1523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50" dirty="0">
                <a:solidFill>
                  <a:srgbClr val="176293"/>
                </a:solidFill>
                <a:latin typeface="Times New Roman"/>
                <a:cs typeface="Times New Roman"/>
              </a:rPr>
              <a:t>3</a:t>
            </a:r>
            <a:endParaRPr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6360" y="5066314"/>
            <a:ext cx="1788160" cy="77470"/>
            <a:chOff x="7356360" y="5066314"/>
            <a:chExt cx="1788160" cy="77470"/>
          </a:xfrm>
        </p:grpSpPr>
        <p:sp>
          <p:nvSpPr>
            <p:cNvPr id="3" name="object 3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066314"/>
            <a:ext cx="7356475" cy="77470"/>
            <a:chOff x="0" y="5066314"/>
            <a:chExt cx="7356475" cy="77470"/>
          </a:xfrm>
        </p:grpSpPr>
        <p:sp>
          <p:nvSpPr>
            <p:cNvPr id="6" name="object 6"/>
            <p:cNvSpPr/>
            <p:nvPr/>
          </p:nvSpPr>
          <p:spPr>
            <a:xfrm>
              <a:off x="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80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8200" y="-70882"/>
            <a:ext cx="2362199" cy="734555"/>
          </a:xfrm>
          <a:prstGeom prst="rect">
            <a:avLst/>
          </a:prstGeom>
        </p:spPr>
        <p:txBody>
          <a:bodyPr vert="horz" wrap="square" lIns="0" tIns="300731" rIns="0" bIns="0" rtlCol="0">
            <a:spAutoFit/>
          </a:bodyPr>
          <a:lstStyle/>
          <a:p>
            <a:pPr marL="354330">
              <a:lnSpc>
                <a:spcPct val="100000"/>
              </a:lnSpc>
              <a:spcBef>
                <a:spcPts val="100"/>
              </a:spcBef>
            </a:pPr>
            <a:r>
              <a:rPr lang="en-GB" sz="2800" spc="-10" dirty="0" err="1" smtClean="0"/>
              <a:t>Réalisation</a:t>
            </a:r>
            <a:endParaRPr sz="2800"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8823049" y="4781877"/>
            <a:ext cx="2499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25" dirty="0" smtClean="0">
                <a:solidFill>
                  <a:srgbClr val="176293"/>
                </a:solidFill>
                <a:latin typeface="Times New Roman"/>
                <a:cs typeface="Times New Roman"/>
              </a:rPr>
              <a:t>30</a:t>
            </a:r>
            <a:endParaRPr b="1" dirty="0">
              <a:latin typeface="Times New Roman"/>
              <a:cs typeface="Times New Roman"/>
            </a:endParaRPr>
          </a:p>
        </p:txBody>
      </p:sp>
      <p:pic>
        <p:nvPicPr>
          <p:cNvPr id="19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  <p:pic>
        <p:nvPicPr>
          <p:cNvPr id="10" name="PF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796327"/>
            <a:ext cx="7399154" cy="3724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76586" y="1049914"/>
            <a:ext cx="6350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50" dirty="0">
                <a:solidFill>
                  <a:srgbClr val="176293"/>
                </a:solidFill>
                <a:latin typeface="Arial"/>
                <a:cs typeface="Arial"/>
              </a:rPr>
              <a:t>“</a:t>
            </a:r>
            <a:endParaRPr sz="9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83909" y="1624140"/>
            <a:ext cx="3505201" cy="155728"/>
            <a:chOff x="5723263" y="1599671"/>
            <a:chExt cx="3421379" cy="77470"/>
          </a:xfrm>
        </p:grpSpPr>
        <p:sp>
          <p:nvSpPr>
            <p:cNvPr id="4" name="object 4"/>
            <p:cNvSpPr/>
            <p:nvPr/>
          </p:nvSpPr>
          <p:spPr>
            <a:xfrm>
              <a:off x="5723263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34159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90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 flipV="1">
            <a:off x="0" y="1617014"/>
            <a:ext cx="4146331" cy="148588"/>
            <a:chOff x="0" y="1599671"/>
            <a:chExt cx="3420745" cy="77470"/>
          </a:xfrm>
        </p:grpSpPr>
        <p:sp>
          <p:nvSpPr>
            <p:cNvPr id="7" name="object 7"/>
            <p:cNvSpPr/>
            <p:nvPr/>
          </p:nvSpPr>
          <p:spPr>
            <a:xfrm>
              <a:off x="0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0421" y="1599671"/>
              <a:ext cx="1710689" cy="77470"/>
            </a:xfrm>
            <a:custGeom>
              <a:avLst/>
              <a:gdLst/>
              <a:ahLst/>
              <a:cxnLst/>
              <a:rect l="l" t="t" r="r" b="b"/>
              <a:pathLst>
                <a:path w="1710689" h="77469">
                  <a:moveTo>
                    <a:pt x="171029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1710296" y="0"/>
                  </a:lnTo>
                  <a:lnTo>
                    <a:pt x="1710296" y="77099"/>
                  </a:lnTo>
                  <a:close/>
                </a:path>
              </a:pathLst>
            </a:custGeom>
            <a:solidFill>
              <a:srgbClr val="1762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03901" y="2010277"/>
            <a:ext cx="7975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Les</a:t>
            </a:r>
            <a:r>
              <a:rPr sz="1700" i="1" spc="-5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lang="en-GB"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interfaces </a:t>
            </a:r>
            <a:r>
              <a:rPr sz="1700" i="1" spc="-30" dirty="0" err="1" smtClean="0">
                <a:solidFill>
                  <a:srgbClr val="1A6EA1"/>
                </a:solidFill>
                <a:latin typeface="Lato"/>
                <a:cs typeface="Lato"/>
              </a:rPr>
              <a:t>développés</a:t>
            </a:r>
            <a:r>
              <a:rPr sz="1700" i="1" spc="-4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5" dirty="0" err="1" smtClean="0">
                <a:solidFill>
                  <a:srgbClr val="1A6EA1"/>
                </a:solidFill>
                <a:latin typeface="Lato"/>
                <a:cs typeface="Lato"/>
              </a:rPr>
              <a:t>ont</a:t>
            </a:r>
            <a:r>
              <a:rPr sz="1700" i="1" spc="-5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 err="1" smtClean="0">
                <a:solidFill>
                  <a:srgbClr val="1A6EA1"/>
                </a:solidFill>
                <a:latin typeface="Lato"/>
                <a:cs typeface="Lato"/>
              </a:rPr>
              <a:t>permis</a:t>
            </a:r>
            <a:r>
              <a:rPr sz="1700" i="1" spc="-5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 err="1" smtClean="0">
                <a:solidFill>
                  <a:srgbClr val="1A6EA1"/>
                </a:solidFill>
                <a:latin typeface="Lato"/>
                <a:cs typeface="Lato"/>
              </a:rPr>
              <a:t>d’avoir</a:t>
            </a:r>
            <a:r>
              <a:rPr sz="1700" i="1" spc="-4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une</a:t>
            </a:r>
            <a:r>
              <a:rPr sz="1700" i="1" spc="-5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vue</a:t>
            </a:r>
            <a:r>
              <a:rPr sz="1700" i="1" spc="-4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globale</a:t>
            </a:r>
            <a:r>
              <a:rPr lang="en-GB"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 sur </a:t>
            </a:r>
            <a:r>
              <a:rPr lang="en-GB"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l’application</a:t>
            </a:r>
            <a:r>
              <a:rPr sz="1700" i="1" spc="-5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endParaRPr sz="1700" dirty="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993" y="2388406"/>
            <a:ext cx="8332508" cy="21416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0"/>
              </a:spcBef>
            </a:pPr>
            <a:r>
              <a:rPr sz="1700" i="1" spc="-25" dirty="0" err="1" smtClean="0">
                <a:solidFill>
                  <a:srgbClr val="1A6EA1"/>
                </a:solidFill>
                <a:latin typeface="Lato"/>
                <a:cs typeface="Lato"/>
              </a:rPr>
              <a:t>Ces</a:t>
            </a:r>
            <a:r>
              <a:rPr sz="1700" i="1" spc="-5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modules</a:t>
            </a:r>
            <a:r>
              <a:rPr sz="1700" i="1" spc="-5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5" dirty="0" err="1" smtClean="0">
                <a:solidFill>
                  <a:srgbClr val="1A6EA1"/>
                </a:solidFill>
                <a:latin typeface="Lato"/>
                <a:cs typeface="Lato"/>
              </a:rPr>
              <a:t>ont</a:t>
            </a:r>
            <a:r>
              <a:rPr sz="1700" i="1" spc="-5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 err="1" smtClean="0">
                <a:solidFill>
                  <a:srgbClr val="1A6EA1"/>
                </a:solidFill>
                <a:latin typeface="Lato"/>
                <a:cs typeface="Lato"/>
              </a:rPr>
              <a:t>améliorés</a:t>
            </a:r>
            <a:r>
              <a:rPr sz="1700" i="1" spc="-5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 smtClean="0">
                <a:solidFill>
                  <a:srgbClr val="1A6EA1"/>
                </a:solidFill>
                <a:latin typeface="Lato"/>
                <a:cs typeface="Lato"/>
              </a:rPr>
              <a:t>les</a:t>
            </a:r>
            <a:r>
              <a:rPr sz="1700" i="1" spc="-5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 smtClean="0">
                <a:solidFill>
                  <a:srgbClr val="1A6EA1"/>
                </a:solidFill>
                <a:latin typeface="Lato"/>
                <a:cs typeface="Lato"/>
              </a:rPr>
              <a:t>performances</a:t>
            </a:r>
            <a:r>
              <a:rPr sz="1700" i="1" spc="-4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lang="en-GB" sz="1700" i="1" dirty="0" smtClean="0">
                <a:solidFill>
                  <a:srgbClr val="1A6EA1"/>
                </a:solidFill>
                <a:latin typeface="Lato"/>
                <a:cs typeface="Lato"/>
              </a:rPr>
              <a:t>de </a:t>
            </a:r>
            <a:r>
              <a:rPr lang="en-GB" sz="1700" i="1" dirty="0" err="1" smtClean="0">
                <a:solidFill>
                  <a:srgbClr val="1A6EA1"/>
                </a:solidFill>
                <a:latin typeface="Lato"/>
                <a:cs typeface="Lato"/>
              </a:rPr>
              <a:t>Lors</a:t>
            </a:r>
            <a:r>
              <a:rPr lang="en-GB" sz="1700" i="1" dirty="0" smtClean="0">
                <a:solidFill>
                  <a:srgbClr val="1A6EA1"/>
                </a:solidFill>
                <a:latin typeface="Lato"/>
                <a:cs typeface="Lato"/>
              </a:rPr>
              <a:t> de </a:t>
            </a:r>
            <a:r>
              <a:rPr lang="en-GB" sz="1700" i="1" dirty="0" err="1" smtClean="0">
                <a:solidFill>
                  <a:srgbClr val="1A6EA1"/>
                </a:solidFill>
                <a:latin typeface="Lato"/>
                <a:cs typeface="Lato"/>
              </a:rPr>
              <a:t>l’utilisation</a:t>
            </a:r>
            <a:r>
              <a:rPr lang="en-GB" sz="1700" i="1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endParaRPr sz="1700" dirty="0" smtClean="0">
              <a:latin typeface="Lato"/>
              <a:cs typeface="Lato"/>
            </a:endParaRPr>
          </a:p>
          <a:p>
            <a:pPr marL="159385" marR="153035" indent="-635" algn="ctr">
              <a:lnSpc>
                <a:spcPct val="150000"/>
              </a:lnSpc>
              <a:spcBef>
                <a:spcPts val="1200"/>
              </a:spcBef>
            </a:pPr>
            <a:r>
              <a:rPr lang="en-GB" sz="1700" i="1" spc="-25" dirty="0" err="1" smtClean="0">
                <a:solidFill>
                  <a:srgbClr val="1A6EA1"/>
                </a:solidFill>
                <a:latin typeface="Lato"/>
                <a:cs typeface="Lato"/>
              </a:rPr>
              <a:t>L’application</a:t>
            </a:r>
            <a:r>
              <a:rPr lang="en-GB" sz="1700" i="1" spc="-2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5" dirty="0" err="1" smtClean="0">
                <a:solidFill>
                  <a:srgbClr val="1A6EA1"/>
                </a:solidFill>
                <a:latin typeface="Lato"/>
                <a:cs typeface="Lato"/>
              </a:rPr>
              <a:t>peu</a:t>
            </a:r>
            <a:r>
              <a:rPr lang="en-GB" sz="1700" i="1" spc="-25" dirty="0" smtClean="0">
                <a:solidFill>
                  <a:srgbClr val="1A6EA1"/>
                </a:solidFill>
                <a:latin typeface="Lato"/>
                <a:cs typeface="Lato"/>
              </a:rPr>
              <a:t>t </a:t>
            </a:r>
            <a:r>
              <a:rPr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être</a:t>
            </a:r>
            <a:r>
              <a:rPr sz="1700" i="1" spc="-5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 err="1" smtClean="0">
                <a:solidFill>
                  <a:srgbClr val="1A6EA1"/>
                </a:solidFill>
                <a:latin typeface="Lato"/>
                <a:cs typeface="Lato"/>
              </a:rPr>
              <a:t>améliorés</a:t>
            </a:r>
            <a:r>
              <a:rPr sz="1700" i="1" spc="-5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dirty="0" smtClean="0">
                <a:solidFill>
                  <a:srgbClr val="1A6EA1"/>
                </a:solidFill>
                <a:latin typeface="Lato"/>
                <a:cs typeface="Lato"/>
              </a:rPr>
              <a:t>par</a:t>
            </a:r>
            <a:r>
              <a:rPr sz="1700" i="1" spc="-5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l’ajout</a:t>
            </a:r>
            <a:r>
              <a:rPr sz="1700" i="1" spc="-5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30" dirty="0" smtClean="0">
                <a:solidFill>
                  <a:srgbClr val="1A6EA1"/>
                </a:solidFill>
                <a:latin typeface="Lato"/>
                <a:cs typeface="Lato"/>
              </a:rPr>
              <a:t>de</a:t>
            </a:r>
            <a:r>
              <a:rPr lang="en-GB" sz="1700" i="1" spc="-30" dirty="0" smtClean="0">
                <a:solidFill>
                  <a:srgbClr val="1A6EA1"/>
                </a:solidFill>
                <a:latin typeface="Lato"/>
                <a:cs typeface="Lato"/>
              </a:rPr>
              <a:t>s tests de performance</a:t>
            </a:r>
            <a:r>
              <a:rPr sz="1700" i="1" spc="-35" dirty="0" smtClean="0">
                <a:solidFill>
                  <a:srgbClr val="1A6EA1"/>
                </a:solidFill>
                <a:latin typeface="Lato"/>
                <a:cs typeface="Lato"/>
              </a:rPr>
              <a:t>.</a:t>
            </a:r>
            <a:r>
              <a:rPr sz="1700" i="1" spc="-4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 err="1" smtClean="0">
                <a:solidFill>
                  <a:srgbClr val="1A6EA1"/>
                </a:solidFill>
                <a:latin typeface="Lato"/>
                <a:cs typeface="Lato"/>
              </a:rPr>
              <a:t>Ainsi</a:t>
            </a:r>
            <a:r>
              <a:rPr sz="1700" i="1" spc="-10" dirty="0" smtClean="0">
                <a:solidFill>
                  <a:srgbClr val="1A6EA1"/>
                </a:solidFill>
                <a:latin typeface="Lato"/>
                <a:cs typeface="Lato"/>
              </a:rPr>
              <a:t>,</a:t>
            </a:r>
            <a:r>
              <a:rPr sz="1700" i="1" spc="-4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nous</a:t>
            </a:r>
            <a:r>
              <a:rPr sz="1700" i="1" spc="-3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pouvons</a:t>
            </a:r>
            <a:r>
              <a:rPr sz="1700" i="1" spc="-3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ajouter</a:t>
            </a:r>
            <a:r>
              <a:rPr sz="1700" i="1" spc="-35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d’autres</a:t>
            </a:r>
            <a:r>
              <a:rPr sz="1700" i="1" spc="-4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lang="en-GB"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fonctionnalités</a:t>
            </a:r>
            <a:r>
              <a:rPr lang="en-GB"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 pour </a:t>
            </a:r>
            <a:r>
              <a:rPr lang="en-GB"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facilité</a:t>
            </a:r>
            <a:r>
              <a:rPr lang="en-GB"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lang="en-GB"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mieux</a:t>
            </a:r>
            <a:r>
              <a:rPr lang="en-GB"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 les </a:t>
            </a:r>
            <a:r>
              <a:rPr lang="en-GB"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besoin</a:t>
            </a:r>
            <a:r>
              <a:rPr lang="en-GB"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 des </a:t>
            </a:r>
            <a:r>
              <a:rPr lang="en-GB"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avocats</a:t>
            </a:r>
            <a:r>
              <a:rPr lang="en-GB"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 et </a:t>
            </a:r>
            <a:r>
              <a:rPr lang="en-GB" sz="1700" i="1" spc="-20" dirty="0" err="1" smtClean="0">
                <a:solidFill>
                  <a:srgbClr val="1A6EA1"/>
                </a:solidFill>
                <a:latin typeface="Lato"/>
                <a:cs typeface="Lato"/>
              </a:rPr>
              <a:t>comptables</a:t>
            </a:r>
            <a:r>
              <a:rPr lang="en-GB" sz="1700" i="1" spc="-20" dirty="0" smtClean="0">
                <a:solidFill>
                  <a:srgbClr val="1A6EA1"/>
                </a:solidFill>
                <a:latin typeface="Lato"/>
                <a:cs typeface="Lato"/>
              </a:rPr>
              <a:t> </a:t>
            </a:r>
            <a:r>
              <a:rPr sz="1700" i="1" spc="-10" dirty="0" smtClean="0">
                <a:solidFill>
                  <a:srgbClr val="1A6EA1"/>
                </a:solidFill>
                <a:latin typeface="Lato"/>
                <a:cs typeface="Lato"/>
              </a:rPr>
              <a:t>.</a:t>
            </a:r>
            <a:endParaRPr sz="1700" dirty="0" smtClean="0">
              <a:latin typeface="Lato"/>
              <a:cs typeface="Lato"/>
            </a:endParaRPr>
          </a:p>
          <a:p>
            <a:pPr algn="ctr">
              <a:lnSpc>
                <a:spcPct val="100000"/>
              </a:lnSpc>
              <a:spcBef>
                <a:spcPts val="1630"/>
              </a:spcBef>
            </a:pP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56429" y="245884"/>
            <a:ext cx="466683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35" dirty="0">
                <a:latin typeface="Lato"/>
                <a:cs typeface="Lato"/>
              </a:rPr>
              <a:t>Conclusion</a:t>
            </a:r>
            <a:r>
              <a:rPr sz="2800" i="1" spc="-105" dirty="0">
                <a:latin typeface="Lato"/>
                <a:cs typeface="Lato"/>
              </a:rPr>
              <a:t> </a:t>
            </a:r>
            <a:r>
              <a:rPr sz="2800" i="1" dirty="0">
                <a:latin typeface="Lato"/>
                <a:cs typeface="Lato"/>
              </a:rPr>
              <a:t>&amp;</a:t>
            </a:r>
            <a:r>
              <a:rPr sz="2800" i="1" spc="-100" dirty="0">
                <a:latin typeface="Lato"/>
                <a:cs typeface="Lato"/>
              </a:rPr>
              <a:t> </a:t>
            </a:r>
            <a:r>
              <a:rPr sz="2800" i="1" spc="-10" dirty="0">
                <a:latin typeface="Lato"/>
                <a:cs typeface="Lato"/>
              </a:rPr>
              <a:t>Perspectives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48" y="61772"/>
            <a:ext cx="789133" cy="528778"/>
          </a:xfrm>
          <a:prstGeom prst="rect">
            <a:avLst/>
          </a:prstGeom>
        </p:spPr>
      </p:pic>
      <p:sp>
        <p:nvSpPr>
          <p:cNvPr id="17" name="object 3"/>
          <p:cNvSpPr txBox="1"/>
          <p:nvPr/>
        </p:nvSpPr>
        <p:spPr>
          <a:xfrm>
            <a:off x="8552690" y="4828183"/>
            <a:ext cx="2522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25" dirty="0" smtClean="0">
                <a:solidFill>
                  <a:srgbClr val="176293"/>
                </a:solidFill>
                <a:latin typeface="Times New Roman"/>
                <a:cs typeface="Times New Roman"/>
              </a:rPr>
              <a:t>33</a:t>
            </a:r>
            <a:endParaRPr b="1" dirty="0">
              <a:latin typeface="Times New Roman"/>
              <a:cs typeface="Times New Roman"/>
            </a:endParaRPr>
          </a:p>
        </p:txBody>
      </p:sp>
      <p:pic>
        <p:nvPicPr>
          <p:cNvPr id="18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7629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93708" y="5066314"/>
            <a:ext cx="8250555" cy="77470"/>
            <a:chOff x="893708" y="5066314"/>
            <a:chExt cx="8250555" cy="77470"/>
          </a:xfrm>
        </p:grpSpPr>
        <p:sp>
          <p:nvSpPr>
            <p:cNvPr id="4" name="object 4"/>
            <p:cNvSpPr/>
            <p:nvPr/>
          </p:nvSpPr>
          <p:spPr>
            <a:xfrm>
              <a:off x="7356360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F9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50308" y="5066314"/>
              <a:ext cx="894080" cy="77470"/>
            </a:xfrm>
            <a:custGeom>
              <a:avLst/>
              <a:gdLst/>
              <a:ahLst/>
              <a:cxnLst/>
              <a:rect l="l" t="t" r="r" b="b"/>
              <a:pathLst>
                <a:path w="894079" h="77470">
                  <a:moveTo>
                    <a:pt x="893698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893698" y="0"/>
                  </a:lnTo>
                  <a:lnTo>
                    <a:pt x="893698" y="77099"/>
                  </a:lnTo>
                  <a:close/>
                </a:path>
              </a:pathLst>
            </a:custGeom>
            <a:solidFill>
              <a:srgbClr val="F20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3708" y="5066314"/>
              <a:ext cx="6463030" cy="77470"/>
            </a:xfrm>
            <a:custGeom>
              <a:avLst/>
              <a:gdLst/>
              <a:ahLst/>
              <a:cxnLst/>
              <a:rect l="l" t="t" r="r" b="b"/>
              <a:pathLst>
                <a:path w="6463030" h="77470">
                  <a:moveTo>
                    <a:pt x="6462576" y="77099"/>
                  </a:moveTo>
                  <a:lnTo>
                    <a:pt x="0" y="77099"/>
                  </a:lnTo>
                  <a:lnTo>
                    <a:pt x="0" y="0"/>
                  </a:lnTo>
                  <a:lnTo>
                    <a:pt x="6462576" y="0"/>
                  </a:lnTo>
                  <a:lnTo>
                    <a:pt x="6462576" y="77099"/>
                  </a:lnTo>
                  <a:close/>
                </a:path>
              </a:pathLst>
            </a:custGeom>
            <a:solidFill>
              <a:srgbClr val="7EC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12476" y="1749968"/>
            <a:ext cx="3148917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FFFFF"/>
                </a:solidFill>
                <a:latin typeface="Lato"/>
                <a:cs typeface="Lato"/>
              </a:rPr>
              <a:t>Merci</a:t>
            </a:r>
            <a:r>
              <a:rPr sz="6000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spc="420" dirty="0">
                <a:solidFill>
                  <a:srgbClr val="FFFFFF"/>
                </a:solidFill>
                <a:latin typeface="Lato"/>
                <a:cs typeface="Lato"/>
              </a:rPr>
              <a:t>!</a:t>
            </a:r>
            <a:endParaRPr sz="6000" dirty="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9200" y="4781551"/>
            <a:ext cx="304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 smtClean="0">
                <a:solidFill>
                  <a:schemeClr val="bg1"/>
                </a:solidFill>
                <a:latin typeface="Times New Roman"/>
                <a:cs typeface="Times New Roman"/>
              </a:rPr>
              <a:t>3</a:t>
            </a:r>
            <a:r>
              <a:rPr lang="en-GB" b="1" spc="-25" dirty="0" smtClean="0">
                <a:solidFill>
                  <a:schemeClr val="bg1"/>
                </a:solidFill>
                <a:latin typeface="Times New Roman"/>
                <a:cs typeface="Times New Roman"/>
              </a:rPr>
              <a:t>4</a:t>
            </a:r>
            <a:endParaRPr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38600" y="2951090"/>
            <a:ext cx="648335" cy="652780"/>
          </a:xfrm>
          <a:custGeom>
            <a:avLst/>
            <a:gdLst/>
            <a:ahLst/>
            <a:cxnLst/>
            <a:rect l="l" t="t" r="r" b="b"/>
            <a:pathLst>
              <a:path w="648335" h="652780">
                <a:moveTo>
                  <a:pt x="340574" y="652356"/>
                </a:moveTo>
                <a:lnTo>
                  <a:pt x="307424" y="652356"/>
                </a:lnTo>
                <a:lnTo>
                  <a:pt x="258774" y="646081"/>
                </a:lnTo>
                <a:lnTo>
                  <a:pt x="212174" y="632556"/>
                </a:lnTo>
                <a:lnTo>
                  <a:pt x="156274" y="605456"/>
                </a:lnTo>
                <a:lnTo>
                  <a:pt x="117999" y="578356"/>
                </a:lnTo>
                <a:lnTo>
                  <a:pt x="83849" y="545006"/>
                </a:lnTo>
                <a:lnTo>
                  <a:pt x="54849" y="508506"/>
                </a:lnTo>
                <a:lnTo>
                  <a:pt x="32099" y="467906"/>
                </a:lnTo>
                <a:lnTo>
                  <a:pt x="14449" y="423106"/>
                </a:lnTo>
                <a:lnTo>
                  <a:pt x="10349" y="407431"/>
                </a:lnTo>
                <a:lnTo>
                  <a:pt x="6199" y="391831"/>
                </a:lnTo>
                <a:lnTo>
                  <a:pt x="4124" y="376206"/>
                </a:lnTo>
                <a:lnTo>
                  <a:pt x="0" y="342836"/>
                </a:lnTo>
                <a:lnTo>
                  <a:pt x="0" y="309511"/>
                </a:lnTo>
                <a:lnTo>
                  <a:pt x="4124" y="276146"/>
                </a:lnTo>
                <a:lnTo>
                  <a:pt x="6199" y="260529"/>
                </a:lnTo>
                <a:lnTo>
                  <a:pt x="10349" y="244872"/>
                </a:lnTo>
                <a:lnTo>
                  <a:pt x="14449" y="229254"/>
                </a:lnTo>
                <a:lnTo>
                  <a:pt x="32099" y="184452"/>
                </a:lnTo>
                <a:lnTo>
                  <a:pt x="54849" y="143789"/>
                </a:lnTo>
                <a:lnTo>
                  <a:pt x="83849" y="107309"/>
                </a:lnTo>
                <a:lnTo>
                  <a:pt x="117999" y="73987"/>
                </a:lnTo>
                <a:lnTo>
                  <a:pt x="156274" y="46892"/>
                </a:lnTo>
                <a:lnTo>
                  <a:pt x="212174" y="19797"/>
                </a:lnTo>
                <a:lnTo>
                  <a:pt x="258774" y="6229"/>
                </a:lnTo>
                <a:lnTo>
                  <a:pt x="307424" y="0"/>
                </a:lnTo>
                <a:lnTo>
                  <a:pt x="340574" y="0"/>
                </a:lnTo>
                <a:lnTo>
                  <a:pt x="389224" y="6229"/>
                </a:lnTo>
                <a:lnTo>
                  <a:pt x="435799" y="19797"/>
                </a:lnTo>
                <a:lnTo>
                  <a:pt x="491674" y="46892"/>
                </a:lnTo>
                <a:lnTo>
                  <a:pt x="529998" y="73987"/>
                </a:lnTo>
                <a:lnTo>
                  <a:pt x="564148" y="107309"/>
                </a:lnTo>
                <a:lnTo>
                  <a:pt x="593148" y="143789"/>
                </a:lnTo>
                <a:lnTo>
                  <a:pt x="615898" y="184452"/>
                </a:lnTo>
                <a:lnTo>
                  <a:pt x="633498" y="229254"/>
                </a:lnTo>
                <a:lnTo>
                  <a:pt x="643873" y="276146"/>
                </a:lnTo>
                <a:lnTo>
                  <a:pt x="645677" y="290739"/>
                </a:lnTo>
                <a:lnTo>
                  <a:pt x="191499" y="290739"/>
                </a:lnTo>
                <a:lnTo>
                  <a:pt x="184249" y="291761"/>
                </a:lnTo>
                <a:lnTo>
                  <a:pt x="155249" y="323039"/>
                </a:lnTo>
                <a:lnTo>
                  <a:pt x="154249" y="331359"/>
                </a:lnTo>
                <a:lnTo>
                  <a:pt x="155249" y="339721"/>
                </a:lnTo>
                <a:lnTo>
                  <a:pt x="184249" y="371006"/>
                </a:lnTo>
                <a:lnTo>
                  <a:pt x="191499" y="372031"/>
                </a:lnTo>
                <a:lnTo>
                  <a:pt x="644386" y="372031"/>
                </a:lnTo>
                <a:lnTo>
                  <a:pt x="643873" y="376206"/>
                </a:lnTo>
                <a:lnTo>
                  <a:pt x="641798" y="391831"/>
                </a:lnTo>
                <a:lnTo>
                  <a:pt x="633498" y="423106"/>
                </a:lnTo>
                <a:lnTo>
                  <a:pt x="629352" y="435606"/>
                </a:lnTo>
                <a:lnTo>
                  <a:pt x="168699" y="435606"/>
                </a:lnTo>
                <a:lnTo>
                  <a:pt x="164574" y="436631"/>
                </a:lnTo>
                <a:lnTo>
                  <a:pt x="149024" y="453306"/>
                </a:lnTo>
                <a:lnTo>
                  <a:pt x="148024" y="456406"/>
                </a:lnTo>
                <a:lnTo>
                  <a:pt x="149024" y="460606"/>
                </a:lnTo>
                <a:lnTo>
                  <a:pt x="150099" y="464781"/>
                </a:lnTo>
                <a:lnTo>
                  <a:pt x="152174" y="467906"/>
                </a:lnTo>
                <a:lnTo>
                  <a:pt x="154249" y="472081"/>
                </a:lnTo>
                <a:lnTo>
                  <a:pt x="190449" y="502281"/>
                </a:lnTo>
                <a:lnTo>
                  <a:pt x="231849" y="524181"/>
                </a:lnTo>
                <a:lnTo>
                  <a:pt x="276349" y="537706"/>
                </a:lnTo>
                <a:lnTo>
                  <a:pt x="323999" y="541881"/>
                </a:lnTo>
                <a:lnTo>
                  <a:pt x="566973" y="541881"/>
                </a:lnTo>
                <a:lnTo>
                  <a:pt x="564148" y="545006"/>
                </a:lnTo>
                <a:lnTo>
                  <a:pt x="529998" y="578356"/>
                </a:lnTo>
                <a:lnTo>
                  <a:pt x="491674" y="605456"/>
                </a:lnTo>
                <a:lnTo>
                  <a:pt x="435799" y="632556"/>
                </a:lnTo>
                <a:lnTo>
                  <a:pt x="389224" y="646081"/>
                </a:lnTo>
                <a:lnTo>
                  <a:pt x="340574" y="652356"/>
                </a:lnTo>
                <a:close/>
              </a:path>
              <a:path w="648335" h="652780">
                <a:moveTo>
                  <a:pt x="456499" y="372031"/>
                </a:moveTo>
                <a:lnTo>
                  <a:pt x="191499" y="372031"/>
                </a:lnTo>
                <a:lnTo>
                  <a:pt x="198749" y="371006"/>
                </a:lnTo>
                <a:lnTo>
                  <a:pt x="205999" y="368906"/>
                </a:lnTo>
                <a:lnTo>
                  <a:pt x="228749" y="331359"/>
                </a:lnTo>
                <a:lnTo>
                  <a:pt x="227749" y="323039"/>
                </a:lnTo>
                <a:lnTo>
                  <a:pt x="198749" y="291761"/>
                </a:lnTo>
                <a:lnTo>
                  <a:pt x="191499" y="290739"/>
                </a:lnTo>
                <a:lnTo>
                  <a:pt x="456499" y="290739"/>
                </a:lnTo>
                <a:lnTo>
                  <a:pt x="422324" y="315741"/>
                </a:lnTo>
                <a:lnTo>
                  <a:pt x="419249" y="331359"/>
                </a:lnTo>
                <a:lnTo>
                  <a:pt x="420249" y="339721"/>
                </a:lnTo>
                <a:lnTo>
                  <a:pt x="449249" y="371006"/>
                </a:lnTo>
                <a:lnTo>
                  <a:pt x="456499" y="372031"/>
                </a:lnTo>
                <a:close/>
              </a:path>
              <a:path w="648335" h="652780">
                <a:moveTo>
                  <a:pt x="644386" y="372031"/>
                </a:moveTo>
                <a:lnTo>
                  <a:pt x="456499" y="372031"/>
                </a:lnTo>
                <a:lnTo>
                  <a:pt x="463749" y="371006"/>
                </a:lnTo>
                <a:lnTo>
                  <a:pt x="470999" y="368906"/>
                </a:lnTo>
                <a:lnTo>
                  <a:pt x="493749" y="331359"/>
                </a:lnTo>
                <a:lnTo>
                  <a:pt x="492724" y="323039"/>
                </a:lnTo>
                <a:lnTo>
                  <a:pt x="463749" y="291761"/>
                </a:lnTo>
                <a:lnTo>
                  <a:pt x="456499" y="290739"/>
                </a:lnTo>
                <a:lnTo>
                  <a:pt x="645677" y="290739"/>
                </a:lnTo>
                <a:lnTo>
                  <a:pt x="647998" y="309511"/>
                </a:lnTo>
                <a:lnTo>
                  <a:pt x="647998" y="342836"/>
                </a:lnTo>
                <a:lnTo>
                  <a:pt x="644386" y="372031"/>
                </a:lnTo>
                <a:close/>
              </a:path>
              <a:path w="648335" h="652780">
                <a:moveTo>
                  <a:pt x="323999" y="500206"/>
                </a:moveTo>
                <a:lnTo>
                  <a:pt x="284674" y="497081"/>
                </a:lnTo>
                <a:lnTo>
                  <a:pt x="230824" y="477281"/>
                </a:lnTo>
                <a:lnTo>
                  <a:pt x="198749" y="455406"/>
                </a:lnTo>
                <a:lnTo>
                  <a:pt x="183199" y="441831"/>
                </a:lnTo>
                <a:lnTo>
                  <a:pt x="180099" y="439731"/>
                </a:lnTo>
                <a:lnTo>
                  <a:pt x="176999" y="437681"/>
                </a:lnTo>
                <a:lnTo>
                  <a:pt x="168699" y="435606"/>
                </a:lnTo>
                <a:lnTo>
                  <a:pt x="479249" y="435606"/>
                </a:lnTo>
                <a:lnTo>
                  <a:pt x="470999" y="437681"/>
                </a:lnTo>
                <a:lnTo>
                  <a:pt x="464749" y="441831"/>
                </a:lnTo>
                <a:lnTo>
                  <a:pt x="449249" y="455406"/>
                </a:lnTo>
                <a:lnTo>
                  <a:pt x="433724" y="466831"/>
                </a:lnTo>
                <a:lnTo>
                  <a:pt x="399574" y="485606"/>
                </a:lnTo>
                <a:lnTo>
                  <a:pt x="343674" y="499181"/>
                </a:lnTo>
                <a:lnTo>
                  <a:pt x="323999" y="500206"/>
                </a:lnTo>
                <a:close/>
              </a:path>
              <a:path w="648335" h="652780">
                <a:moveTo>
                  <a:pt x="566973" y="541881"/>
                </a:moveTo>
                <a:lnTo>
                  <a:pt x="323999" y="541881"/>
                </a:lnTo>
                <a:lnTo>
                  <a:pt x="347824" y="540806"/>
                </a:lnTo>
                <a:lnTo>
                  <a:pt x="371599" y="537706"/>
                </a:lnTo>
                <a:lnTo>
                  <a:pt x="416149" y="524181"/>
                </a:lnTo>
                <a:lnTo>
                  <a:pt x="457499" y="502281"/>
                </a:lnTo>
                <a:lnTo>
                  <a:pt x="493749" y="472081"/>
                </a:lnTo>
                <a:lnTo>
                  <a:pt x="495824" y="467906"/>
                </a:lnTo>
                <a:lnTo>
                  <a:pt x="497899" y="464781"/>
                </a:lnTo>
                <a:lnTo>
                  <a:pt x="499974" y="456406"/>
                </a:lnTo>
                <a:lnTo>
                  <a:pt x="498924" y="453306"/>
                </a:lnTo>
                <a:lnTo>
                  <a:pt x="497899" y="449131"/>
                </a:lnTo>
                <a:lnTo>
                  <a:pt x="479249" y="435606"/>
                </a:lnTo>
                <a:lnTo>
                  <a:pt x="629352" y="435606"/>
                </a:lnTo>
                <a:lnTo>
                  <a:pt x="601398" y="494981"/>
                </a:lnTo>
                <a:lnTo>
                  <a:pt x="574498" y="533556"/>
                </a:lnTo>
                <a:lnTo>
                  <a:pt x="566973" y="541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772"/>
            <a:ext cx="2209800" cy="60987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0" y="742950"/>
            <a:ext cx="6761564" cy="3968394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r>
              <a:rPr lang="en-GB" sz="1600" spc="-10" dirty="0" smtClean="0">
                <a:solidFill>
                  <a:srgbClr val="1A6EA1"/>
                </a:solidFill>
                <a:latin typeface="Times New Roman"/>
                <a:cs typeface="Times New Roman"/>
              </a:rPr>
              <a:t>-   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Nombreuses</a:t>
            </a:r>
            <a:r>
              <a:rPr lang="en-GB" sz="1600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 applications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dédiées</a:t>
            </a:r>
            <a:r>
              <a:rPr lang="en-GB" sz="1600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 aux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avocats</a:t>
            </a:r>
            <a:r>
              <a:rPr lang="en-GB" sz="1600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 et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comptables</a:t>
            </a:r>
            <a:r>
              <a:rPr lang="en-GB" sz="1600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 : </a:t>
            </a:r>
          </a:p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endParaRPr lang="en-GB" sz="1600" spc="-10" dirty="0" smtClean="0">
              <a:solidFill>
                <a:srgbClr val="1A6EA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endParaRPr lang="en-GB" sz="1600" spc="-10" dirty="0" smtClean="0">
              <a:solidFill>
                <a:srgbClr val="1A6EA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endParaRPr lang="en-GB" sz="1600" spc="-10" dirty="0" smtClean="0">
              <a:solidFill>
                <a:srgbClr val="1A6EA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r>
              <a:rPr lang="en-GB" sz="1600" spc="-10" dirty="0" smtClean="0">
                <a:solidFill>
                  <a:srgbClr val="1A6EA1"/>
                </a:solidFill>
                <a:latin typeface="Times New Roman"/>
                <a:cs typeface="Times New Roman"/>
              </a:rPr>
              <a:t>-    </a:t>
            </a:r>
            <a:r>
              <a:rPr lang="en-GB" sz="1600" dirty="0" smtClean="0">
                <a:latin typeface="Times New Roman"/>
                <a:cs typeface="Times New Roman"/>
              </a:rPr>
              <a:t>Clio , </a:t>
            </a:r>
            <a:r>
              <a:rPr lang="en-GB" sz="1600" dirty="0" err="1" smtClean="0">
                <a:latin typeface="Times New Roman"/>
                <a:cs typeface="Times New Roman"/>
              </a:rPr>
              <a:t>Lexicata</a:t>
            </a:r>
            <a:r>
              <a:rPr lang="en-GB" sz="1600" dirty="0" smtClean="0">
                <a:latin typeface="Times New Roman"/>
                <a:cs typeface="Times New Roman"/>
              </a:rPr>
              <a:t> et Jarvis Legal </a:t>
            </a:r>
            <a:endParaRPr lang="en-GB" sz="1600" spc="-10" dirty="0" smtClean="0">
              <a:solidFill>
                <a:srgbClr val="1A6EA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endParaRPr lang="en-GB" sz="1600" spc="-10" dirty="0" smtClean="0">
              <a:solidFill>
                <a:srgbClr val="1A6EA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endParaRPr lang="en-GB" sz="1600" spc="-10" dirty="0">
              <a:solidFill>
                <a:srgbClr val="1A6EA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endParaRPr lang="en-GB" sz="1600" spc="-10" dirty="0">
              <a:solidFill>
                <a:srgbClr val="1A6EA1"/>
              </a:solidFill>
              <a:latin typeface="Times New Roman"/>
              <a:cs typeface="Times New Roman"/>
            </a:endParaRPr>
          </a:p>
          <a:p>
            <a:pPr marL="259715" indent="-247015">
              <a:buClr>
                <a:srgbClr val="176293"/>
              </a:buClr>
              <a:buSzPct val="112500"/>
              <a:buFontTx/>
              <a:buChar char="-"/>
              <a:tabLst>
                <a:tab pos="259715" algn="l"/>
              </a:tabLst>
            </a:pPr>
            <a:r>
              <a:rPr lang="fr-FR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Mise</a:t>
            </a:r>
            <a:r>
              <a:rPr lang="fr-FR" sz="1600" spc="-5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en</a:t>
            </a:r>
            <a:r>
              <a:rPr lang="fr-FR" sz="1600" spc="-45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place</a:t>
            </a:r>
            <a:r>
              <a:rPr lang="fr-FR" sz="1600" spc="-5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d’une application web pour répondre aux besoins des utilisateurs</a:t>
            </a:r>
            <a:endParaRPr sz="16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00990" marR="180975" indent="-247650">
              <a:lnSpc>
                <a:spcPct val="150400"/>
              </a:lnSpc>
              <a:spcBef>
                <a:spcPts val="1215"/>
              </a:spcBef>
              <a:buClr>
                <a:srgbClr val="176293"/>
              </a:buClr>
              <a:buSzPct val="112500"/>
              <a:buChar char="-"/>
              <a:tabLst>
                <a:tab pos="300990" algn="l"/>
              </a:tabLst>
            </a:pPr>
            <a:endParaRPr lang="en-GB" sz="1600" dirty="0" smtClean="0">
              <a:solidFill>
                <a:srgbClr val="1A6EA1"/>
              </a:solidFill>
              <a:latin typeface="Times New Roman"/>
              <a:cs typeface="Times New Roman"/>
            </a:endParaRPr>
          </a:p>
          <a:p>
            <a:pPr marL="300990" marR="180975" indent="-247650">
              <a:lnSpc>
                <a:spcPct val="150400"/>
              </a:lnSpc>
              <a:spcBef>
                <a:spcPts val="1215"/>
              </a:spcBef>
              <a:buClr>
                <a:srgbClr val="176293"/>
              </a:buClr>
              <a:buSzPct val="112500"/>
              <a:buChar char="-"/>
              <a:tabLst>
                <a:tab pos="300990" algn="l"/>
              </a:tabLst>
            </a:pPr>
            <a:r>
              <a:rPr sz="16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Dans</a:t>
            </a:r>
            <a:r>
              <a:rPr sz="1600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ce</a:t>
            </a:r>
            <a:r>
              <a:rPr sz="1600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cadre</a:t>
            </a:r>
            <a:r>
              <a:rPr sz="1600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se</a:t>
            </a:r>
            <a:r>
              <a:rPr sz="1600" spc="75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situe</a:t>
            </a:r>
            <a:r>
              <a:rPr sz="1600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notre</a:t>
            </a:r>
            <a:r>
              <a:rPr sz="1600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projet</a:t>
            </a:r>
            <a:r>
              <a:rPr sz="1600" spc="75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au</a:t>
            </a:r>
            <a:r>
              <a:rPr sz="1600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sein</a:t>
            </a:r>
            <a:r>
              <a:rPr sz="1600" spc="75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</a:t>
            </a:r>
            <a:r>
              <a:rPr sz="1600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sz="1600" spc="-1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l’entreprise</a:t>
            </a:r>
            <a:r>
              <a:rPr lang="en-GB" sz="1600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 E-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Tafakna</a:t>
            </a:r>
            <a:r>
              <a:rPr sz="1600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sz="16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852" y="2133865"/>
            <a:ext cx="1728186" cy="1728181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8895162" y="4689159"/>
            <a:ext cx="15240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50" dirty="0">
                <a:solidFill>
                  <a:srgbClr val="176293"/>
                </a:solidFill>
                <a:latin typeface="Times New Roman"/>
                <a:cs typeface="Times New Roman"/>
              </a:rPr>
              <a:t>4</a:t>
            </a:r>
            <a:endParaRPr b="1" dirty="0">
              <a:latin typeface="Times New Roman"/>
              <a:cs typeface="Times New Roman"/>
            </a:endParaRPr>
          </a:p>
        </p:txBody>
      </p:sp>
      <p:pic>
        <p:nvPicPr>
          <p:cNvPr id="8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  <p:grpSp>
        <p:nvGrpSpPr>
          <p:cNvPr id="9" name="object 6"/>
          <p:cNvGrpSpPr/>
          <p:nvPr/>
        </p:nvGrpSpPr>
        <p:grpSpPr>
          <a:xfrm>
            <a:off x="347109" y="960827"/>
            <a:ext cx="1481691" cy="1077524"/>
            <a:chOff x="2486386" y="2002169"/>
            <a:chExt cx="3356610" cy="2387600"/>
          </a:xfrm>
        </p:grpSpPr>
        <p:pic>
          <p:nvPicPr>
            <p:cNvPr id="10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4701" y="3473957"/>
              <a:ext cx="495541" cy="915789"/>
            </a:xfrm>
            <a:prstGeom prst="rect">
              <a:avLst/>
            </a:prstGeom>
          </p:spPr>
        </p:pic>
        <p:pic>
          <p:nvPicPr>
            <p:cNvPr id="11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6000" y="3826226"/>
              <a:ext cx="752321" cy="510989"/>
            </a:xfrm>
            <a:prstGeom prst="rect">
              <a:avLst/>
            </a:prstGeom>
          </p:spPr>
        </p:pic>
        <p:pic>
          <p:nvPicPr>
            <p:cNvPr id="12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6386" y="2002169"/>
              <a:ext cx="3356567" cy="208157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8" y="3862046"/>
            <a:ext cx="1495910" cy="1043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619" y="1581150"/>
            <a:ext cx="6300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</a:rPr>
              <a:t>Cadre</a:t>
            </a:r>
            <a:r>
              <a:rPr sz="4800" spc="-45" dirty="0">
                <a:solidFill>
                  <a:srgbClr val="FFFFFF"/>
                </a:solidFill>
              </a:rPr>
              <a:t> </a:t>
            </a:r>
            <a:r>
              <a:rPr sz="4800" dirty="0">
                <a:solidFill>
                  <a:srgbClr val="FFFFFF"/>
                </a:solidFill>
              </a:rPr>
              <a:t>général</a:t>
            </a:r>
            <a:r>
              <a:rPr sz="4800" spc="-40" dirty="0">
                <a:solidFill>
                  <a:srgbClr val="FFFFFF"/>
                </a:solidFill>
              </a:rPr>
              <a:t> </a:t>
            </a:r>
            <a:r>
              <a:rPr sz="4800" dirty="0">
                <a:solidFill>
                  <a:srgbClr val="FFFFFF"/>
                </a:solidFill>
              </a:rPr>
              <a:t>du</a:t>
            </a:r>
            <a:r>
              <a:rPr sz="4800" spc="-40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projet</a:t>
            </a:r>
            <a:endParaRPr sz="4800" dirty="0"/>
          </a:p>
        </p:txBody>
      </p:sp>
      <p:sp>
        <p:nvSpPr>
          <p:cNvPr id="4" name="object 5"/>
          <p:cNvSpPr txBox="1"/>
          <p:nvPr/>
        </p:nvSpPr>
        <p:spPr>
          <a:xfrm flipH="1">
            <a:off x="8915400" y="4853677"/>
            <a:ext cx="1523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50" dirty="0">
                <a:solidFill>
                  <a:srgbClr val="176293"/>
                </a:solidFill>
                <a:latin typeface="Times New Roman"/>
                <a:cs typeface="Times New Roman"/>
              </a:rPr>
              <a:t>5</a:t>
            </a:r>
            <a:endParaRPr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1" y="46388"/>
            <a:ext cx="4114800" cy="60987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 smtClean="0"/>
              <a:t>L’organisme</a:t>
            </a:r>
            <a:r>
              <a:rPr lang="en-GB" sz="2800" dirty="0" smtClean="0"/>
              <a:t> </a:t>
            </a:r>
            <a:r>
              <a:rPr lang="en-GB" sz="2800" dirty="0" err="1" smtClean="0"/>
              <a:t>d’accueil</a:t>
            </a:r>
            <a:endParaRPr sz="2800" spc="-10" dirty="0"/>
          </a:p>
        </p:txBody>
      </p:sp>
      <p:sp>
        <p:nvSpPr>
          <p:cNvPr id="5" name="object 5"/>
          <p:cNvSpPr txBox="1"/>
          <p:nvPr/>
        </p:nvSpPr>
        <p:spPr>
          <a:xfrm flipH="1">
            <a:off x="8915862" y="4746890"/>
            <a:ext cx="1523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b="1" spc="-50" dirty="0">
                <a:solidFill>
                  <a:srgbClr val="176293"/>
                </a:solidFill>
                <a:latin typeface="Times New Roman"/>
                <a:cs typeface="Times New Roman"/>
              </a:rPr>
              <a:t>6</a:t>
            </a:r>
            <a:endParaRPr b="1" dirty="0">
              <a:latin typeface="Times New Roman"/>
              <a:cs typeface="Times New Roman"/>
            </a:endParaRPr>
          </a:p>
        </p:txBody>
      </p:sp>
      <p:pic>
        <p:nvPicPr>
          <p:cNvPr id="6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3460" y="656259"/>
            <a:ext cx="7620000" cy="4306952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4953001" y="703727"/>
            <a:ext cx="2299849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err="1" smtClean="0">
                <a:solidFill>
                  <a:schemeClr val="tx1"/>
                </a:solidFill>
              </a:rPr>
              <a:t>Fondée</a:t>
            </a:r>
            <a:r>
              <a:rPr lang="en-GB" sz="1800" b="0" spc="-10" dirty="0" smtClean="0">
                <a:solidFill>
                  <a:schemeClr val="tx1"/>
                </a:solidFill>
              </a:rPr>
              <a:t>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en</a:t>
            </a:r>
            <a:r>
              <a:rPr lang="en-GB" sz="1800" b="0" spc="-10" dirty="0" smtClean="0">
                <a:solidFill>
                  <a:schemeClr val="tx1"/>
                </a:solidFill>
              </a:rPr>
              <a:t> 2024</a:t>
            </a:r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4936525" y="2846208"/>
            <a:ext cx="3553915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smtClean="0">
                <a:solidFill>
                  <a:schemeClr val="tx1"/>
                </a:solidFill>
              </a:rPr>
              <a:t>Propose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une</a:t>
            </a:r>
            <a:r>
              <a:rPr lang="en-GB" sz="1800" b="0" spc="-10" dirty="0" smtClean="0">
                <a:solidFill>
                  <a:schemeClr val="tx1"/>
                </a:solidFill>
              </a:rPr>
              <a:t> application mobile</a:t>
            </a: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4936525" y="1769581"/>
            <a:ext cx="2450330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err="1" smtClean="0">
                <a:solidFill>
                  <a:schemeClr val="tx1"/>
                </a:solidFill>
              </a:rPr>
              <a:t>Située</a:t>
            </a:r>
            <a:r>
              <a:rPr lang="en-GB" sz="1800" b="0" spc="-10" dirty="0" smtClean="0">
                <a:solidFill>
                  <a:schemeClr val="tx1"/>
                </a:solidFill>
              </a:rPr>
              <a:t> à la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Tunisie</a:t>
            </a:r>
            <a:endParaRPr lang="en-GB" sz="1800" b="0" spc="-10" dirty="0" smtClean="0">
              <a:solidFill>
                <a:schemeClr val="tx1"/>
              </a:solidFill>
            </a:endParaRPr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4862341" y="4027583"/>
            <a:ext cx="4080294" cy="732982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err="1" smtClean="0">
                <a:solidFill>
                  <a:schemeClr val="tx1"/>
                </a:solidFill>
              </a:rPr>
              <a:t>Simplifient</a:t>
            </a:r>
            <a:r>
              <a:rPr lang="en-GB" sz="1800" b="0" spc="-10" dirty="0" smtClean="0">
                <a:solidFill>
                  <a:schemeClr val="tx1"/>
                </a:solidFill>
              </a:rPr>
              <a:t> la creation,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gestion</a:t>
            </a:r>
            <a:r>
              <a:rPr lang="en-GB" sz="1800" b="0" spc="-10" dirty="0">
                <a:solidFill>
                  <a:schemeClr val="tx1"/>
                </a:solidFill>
              </a:rPr>
              <a:t> </a:t>
            </a:r>
            <a:r>
              <a:rPr lang="en-GB" sz="1800" b="0" spc="-10" dirty="0" smtClean="0">
                <a:solidFill>
                  <a:schemeClr val="tx1"/>
                </a:solidFill>
              </a:rPr>
              <a:t>des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contrats</a:t>
            </a:r>
            <a:r>
              <a:rPr lang="en-GB" sz="1800" b="0" spc="-10" dirty="0" smtClean="0">
                <a:solidFill>
                  <a:schemeClr val="tx1"/>
                </a:solidFill>
              </a:rPr>
              <a:t> et des documents 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80737" y="785110"/>
            <a:ext cx="4417895" cy="39774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/>
            <a:endParaRPr lang="fr-TN" sz="1350" kern="1200">
              <a:solidFill>
                <a:schemeClr val="accent1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0055"/>
            <a:ext cx="2971800" cy="548316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lang="en-GB" sz="2400" spc="-20" dirty="0" smtClean="0"/>
              <a:t>Domaine </a:t>
            </a:r>
            <a:r>
              <a:rPr lang="en-GB" sz="2400" spc="-20" dirty="0" err="1" smtClean="0"/>
              <a:t>d’expertise</a:t>
            </a:r>
            <a:endParaRPr sz="2400" spc="-20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915400" y="4857750"/>
            <a:ext cx="76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20"/>
              </a:lnSpc>
            </a:pPr>
            <a:fld id="{81D60167-4931-47E6-BA6A-407CBD079E47}" type="slidenum">
              <a:rPr sz="2000" b="1" spc="-25" dirty="0"/>
              <a:t>7</a:t>
            </a:fld>
            <a:endParaRPr sz="2000" b="1" spc="-25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976" y="2967111"/>
            <a:ext cx="2971800" cy="144039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22" y="1503664"/>
            <a:ext cx="2521086" cy="197639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7" y="1351531"/>
            <a:ext cx="2235561" cy="1966260"/>
          </a:xfrm>
          <a:prstGeom prst="rect">
            <a:avLst/>
          </a:prstGeom>
        </p:spPr>
      </p:pic>
      <p:sp>
        <p:nvSpPr>
          <p:cNvPr id="38" name="object 5"/>
          <p:cNvSpPr txBox="1"/>
          <p:nvPr/>
        </p:nvSpPr>
        <p:spPr>
          <a:xfrm>
            <a:off x="3520331" y="2104150"/>
            <a:ext cx="1813669" cy="461023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2900" spc="-18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lang="en-GB" sz="2900" spc="-180" dirty="0" smtClean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lang="en-GB" sz="2400" b="1" spc="-180" dirty="0" smtClean="0">
                <a:solidFill>
                  <a:schemeClr val="accent1"/>
                </a:solidFill>
                <a:latin typeface="Arial"/>
                <a:cs typeface="Arial"/>
              </a:rPr>
              <a:t>E-TAFAKNA</a:t>
            </a:r>
            <a:endParaRPr sz="24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359634" y="2202565"/>
            <a:ext cx="421063" cy="328826"/>
          </a:xfrm>
          <a:prstGeom prst="rightArrow">
            <a:avLst>
              <a:gd name="adj1" fmla="val 4229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Up Arrow 40"/>
          <p:cNvSpPr/>
          <p:nvPr/>
        </p:nvSpPr>
        <p:spPr>
          <a:xfrm>
            <a:off x="4293476" y="1701892"/>
            <a:ext cx="304800" cy="402258"/>
          </a:xfrm>
          <a:prstGeom prst="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Left Arrow 41"/>
          <p:cNvSpPr/>
          <p:nvPr/>
        </p:nvSpPr>
        <p:spPr>
          <a:xfrm>
            <a:off x="3082629" y="2203553"/>
            <a:ext cx="421952" cy="262216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4321015" y="2558215"/>
            <a:ext cx="291088" cy="357223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39" y="457918"/>
            <a:ext cx="1085274" cy="1085274"/>
          </a:xfrm>
          <a:prstGeom prst="rect">
            <a:avLst/>
          </a:prstGeom>
        </p:spPr>
      </p:pic>
      <p:pic>
        <p:nvPicPr>
          <p:cNvPr id="14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799" y="217026"/>
            <a:ext cx="235734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Problématique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15400" y="4745185"/>
            <a:ext cx="16498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b="1" spc="-25" dirty="0">
                <a:solidFill>
                  <a:srgbClr val="176293"/>
                </a:solidFill>
                <a:latin typeface="Times New Roman"/>
                <a:cs typeface="Times New Roman"/>
              </a:rPr>
              <a:t>8</a:t>
            </a:r>
            <a:endParaRPr sz="2000" b="1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06642" y="891801"/>
            <a:ext cx="2416175" cy="255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095" marR="23495" indent="-474980">
              <a:lnSpc>
                <a:spcPct val="150000"/>
              </a:lnSpc>
              <a:spcBef>
                <a:spcPts val="100"/>
              </a:spcBef>
            </a:pPr>
            <a:r>
              <a:rPr sz="1200" dirty="0">
                <a:solidFill>
                  <a:schemeClr val="tx1"/>
                </a:solidFill>
                <a:latin typeface="Arial"/>
                <a:cs typeface="Arial"/>
              </a:rPr>
              <a:t>Manque</a:t>
            </a:r>
            <a:r>
              <a:rPr sz="120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/>
                </a:solidFill>
                <a:latin typeface="Arial"/>
                <a:cs typeface="Arial"/>
              </a:rPr>
              <a:t>des</a:t>
            </a:r>
            <a:r>
              <a:rPr sz="120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/>
                </a:solidFill>
                <a:latin typeface="Arial"/>
                <a:cs typeface="Arial"/>
              </a:rPr>
              <a:t>tableaux</a:t>
            </a:r>
            <a:r>
              <a:rPr sz="120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/>
                </a:solidFill>
                <a:latin typeface="Arial"/>
                <a:cs typeface="Arial"/>
              </a:rPr>
              <a:t>de</a:t>
            </a:r>
            <a:r>
              <a:rPr sz="120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spc="-20" dirty="0" err="1">
                <a:solidFill>
                  <a:schemeClr val="tx1"/>
                </a:solidFill>
                <a:latin typeface="Arial"/>
                <a:cs typeface="Arial"/>
              </a:rPr>
              <a:t>bord</a:t>
            </a:r>
            <a:r>
              <a:rPr sz="12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0793" y="856050"/>
            <a:ext cx="205250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tx1"/>
                </a:solidFill>
                <a:latin typeface="Arial"/>
                <a:cs typeface="Arial"/>
              </a:rPr>
              <a:t>Données</a:t>
            </a:r>
            <a:r>
              <a:rPr sz="120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Arial"/>
                <a:cs typeface="Arial"/>
              </a:rPr>
              <a:t>dispersées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spc="-50" dirty="0" smtClean="0">
                <a:solidFill>
                  <a:schemeClr val="tx1"/>
                </a:solidFill>
                <a:latin typeface="Arial"/>
                <a:cs typeface="Arial"/>
              </a:rPr>
              <a:t>+</a:t>
            </a:r>
            <a:endParaRPr lang="en-GB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200" dirty="0" smtClean="0">
                <a:solidFill>
                  <a:schemeClr val="tx1"/>
                </a:solidFill>
                <a:latin typeface="Arial"/>
                <a:cs typeface="Arial"/>
              </a:rPr>
              <a:t>Non </a:t>
            </a:r>
            <a:r>
              <a:rPr lang="en-GB" sz="1200" dirty="0" err="1" smtClean="0">
                <a:solidFill>
                  <a:schemeClr val="tx1"/>
                </a:solidFill>
                <a:latin typeface="Arial"/>
                <a:cs typeface="Arial"/>
              </a:rPr>
              <a:t>organisées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01801" y="3873712"/>
            <a:ext cx="1365757" cy="464820"/>
            <a:chOff x="2908544" y="4080251"/>
            <a:chExt cx="540385" cy="4648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8544" y="4080251"/>
              <a:ext cx="539988" cy="4647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48544" y="4097241"/>
              <a:ext cx="460375" cy="384810"/>
            </a:xfrm>
            <a:custGeom>
              <a:avLst/>
              <a:gdLst/>
              <a:ahLst/>
              <a:cxnLst/>
              <a:rect l="l" t="t" r="r" b="b"/>
              <a:pathLst>
                <a:path w="460375" h="384810">
                  <a:moveTo>
                    <a:pt x="267624" y="384724"/>
                  </a:moveTo>
                  <a:lnTo>
                    <a:pt x="267624" y="288549"/>
                  </a:lnTo>
                  <a:lnTo>
                    <a:pt x="0" y="288549"/>
                  </a:lnTo>
                  <a:lnTo>
                    <a:pt x="0" y="96174"/>
                  </a:lnTo>
                  <a:lnTo>
                    <a:pt x="267624" y="96174"/>
                  </a:lnTo>
                  <a:lnTo>
                    <a:pt x="267624" y="0"/>
                  </a:lnTo>
                  <a:lnTo>
                    <a:pt x="459974" y="192374"/>
                  </a:lnTo>
                  <a:lnTo>
                    <a:pt x="267624" y="38472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99470" y="828547"/>
            <a:ext cx="21166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 err="1">
                <a:solidFill>
                  <a:schemeClr val="tx1"/>
                </a:solidFill>
                <a:latin typeface="Arial"/>
                <a:cs typeface="Arial"/>
              </a:rPr>
              <a:t>Manque</a:t>
            </a:r>
            <a:r>
              <a:rPr sz="120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1200" dirty="0" smtClean="0">
                <a:solidFill>
                  <a:schemeClr val="tx1"/>
                </a:solidFill>
                <a:latin typeface="Arial"/>
                <a:cs typeface="Arial"/>
              </a:rPr>
              <a:t>de la </a:t>
            </a:r>
            <a:r>
              <a:rPr lang="en-GB" sz="1200" dirty="0" err="1" smtClean="0">
                <a:solidFill>
                  <a:schemeClr val="tx1"/>
                </a:solidFill>
                <a:latin typeface="Arial"/>
                <a:cs typeface="Arial"/>
              </a:rPr>
              <a:t>planification</a:t>
            </a:r>
            <a:r>
              <a:rPr lang="en-GB" sz="1200" dirty="0" smtClean="0">
                <a:solidFill>
                  <a:schemeClr val="tx1"/>
                </a:solidFill>
                <a:latin typeface="Arial"/>
                <a:cs typeface="Arial"/>
              </a:rPr>
              <a:t> et la </a:t>
            </a:r>
            <a:r>
              <a:rPr lang="en-GB" sz="1200" dirty="0" err="1" smtClean="0">
                <a:solidFill>
                  <a:schemeClr val="tx1"/>
                </a:solidFill>
                <a:latin typeface="Arial"/>
                <a:cs typeface="Arial"/>
              </a:rPr>
              <a:t>gestion</a:t>
            </a:r>
            <a:r>
              <a:rPr lang="en-GB" sz="1200" dirty="0" smtClean="0">
                <a:solidFill>
                  <a:schemeClr val="tx1"/>
                </a:solidFill>
                <a:latin typeface="Arial"/>
                <a:cs typeface="Arial"/>
              </a:rPr>
              <a:t> des </a:t>
            </a:r>
            <a:r>
              <a:rPr lang="en-GB" sz="1200" dirty="0" err="1" smtClean="0">
                <a:solidFill>
                  <a:schemeClr val="tx1"/>
                </a:solidFill>
                <a:latin typeface="Arial"/>
                <a:cs typeface="Arial"/>
              </a:rPr>
              <a:t>réunions</a:t>
            </a:r>
            <a:endParaRPr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068" y="3607662"/>
            <a:ext cx="1242017" cy="117642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723004" y="1545138"/>
            <a:ext cx="1827782" cy="1421327"/>
            <a:chOff x="3976516" y="1923676"/>
            <a:chExt cx="1701800" cy="132651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6516" y="2032720"/>
              <a:ext cx="1701746" cy="11081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9941" y="1923676"/>
              <a:ext cx="1326217" cy="1326217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3723004" y="3486261"/>
            <a:ext cx="4751705" cy="1419225"/>
          </a:xfrm>
          <a:custGeom>
            <a:avLst/>
            <a:gdLst/>
            <a:ahLst/>
            <a:cxnLst/>
            <a:rect l="l" t="t" r="r" b="b"/>
            <a:pathLst>
              <a:path w="4751705" h="1419225">
                <a:moveTo>
                  <a:pt x="0" y="236524"/>
                </a:moveTo>
                <a:lnTo>
                  <a:pt x="4805" y="188857"/>
                </a:lnTo>
                <a:lnTo>
                  <a:pt x="18588" y="144460"/>
                </a:lnTo>
                <a:lnTo>
                  <a:pt x="40397" y="104283"/>
                </a:lnTo>
                <a:lnTo>
                  <a:pt x="69281" y="69277"/>
                </a:lnTo>
                <a:lnTo>
                  <a:pt x="104289" y="40395"/>
                </a:lnTo>
                <a:lnTo>
                  <a:pt x="144470" y="18587"/>
                </a:lnTo>
                <a:lnTo>
                  <a:pt x="188874" y="4805"/>
                </a:lnTo>
                <a:lnTo>
                  <a:pt x="236549" y="0"/>
                </a:lnTo>
                <a:lnTo>
                  <a:pt x="4514665" y="0"/>
                </a:lnTo>
                <a:lnTo>
                  <a:pt x="4561024" y="4587"/>
                </a:lnTo>
                <a:lnTo>
                  <a:pt x="4605181" y="18006"/>
                </a:lnTo>
                <a:lnTo>
                  <a:pt x="4645893" y="39740"/>
                </a:lnTo>
                <a:lnTo>
                  <a:pt x="4681915" y="69274"/>
                </a:lnTo>
                <a:lnTo>
                  <a:pt x="4711464" y="105297"/>
                </a:lnTo>
                <a:lnTo>
                  <a:pt x="4733206" y="146009"/>
                </a:lnTo>
                <a:lnTo>
                  <a:pt x="4746627" y="190166"/>
                </a:lnTo>
                <a:lnTo>
                  <a:pt x="4751215" y="236524"/>
                </a:lnTo>
                <a:lnTo>
                  <a:pt x="4751215" y="1182647"/>
                </a:lnTo>
                <a:lnTo>
                  <a:pt x="4746409" y="1230314"/>
                </a:lnTo>
                <a:lnTo>
                  <a:pt x="4732627" y="1274711"/>
                </a:lnTo>
                <a:lnTo>
                  <a:pt x="4710818" y="1314888"/>
                </a:lnTo>
                <a:lnTo>
                  <a:pt x="4681934" y="1349894"/>
                </a:lnTo>
                <a:lnTo>
                  <a:pt x="4646926" y="1378776"/>
                </a:lnTo>
                <a:lnTo>
                  <a:pt x="4606744" y="1400584"/>
                </a:lnTo>
                <a:lnTo>
                  <a:pt x="4562340" y="1414366"/>
                </a:lnTo>
                <a:lnTo>
                  <a:pt x="4514665" y="1419172"/>
                </a:lnTo>
                <a:lnTo>
                  <a:pt x="236549" y="1419172"/>
                </a:lnTo>
                <a:lnTo>
                  <a:pt x="188874" y="1414366"/>
                </a:lnTo>
                <a:lnTo>
                  <a:pt x="144470" y="1400584"/>
                </a:lnTo>
                <a:lnTo>
                  <a:pt x="104289" y="1378776"/>
                </a:lnTo>
                <a:lnTo>
                  <a:pt x="69281" y="1349894"/>
                </a:lnTo>
                <a:lnTo>
                  <a:pt x="40397" y="1314888"/>
                </a:lnTo>
                <a:lnTo>
                  <a:pt x="18588" y="1274711"/>
                </a:lnTo>
                <a:lnTo>
                  <a:pt x="4805" y="1230314"/>
                </a:lnTo>
                <a:lnTo>
                  <a:pt x="0" y="1182647"/>
                </a:lnTo>
                <a:lnTo>
                  <a:pt x="0" y="236524"/>
                </a:lnTo>
                <a:close/>
              </a:path>
            </a:pathLst>
          </a:custGeom>
          <a:ln w="25399">
            <a:solidFill>
              <a:srgbClr val="B501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12403" y="3623345"/>
            <a:ext cx="4453890" cy="1008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Nécessité</a:t>
            </a:r>
            <a:r>
              <a:rPr sz="1500" b="1" i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de</a:t>
            </a:r>
            <a:r>
              <a:rPr sz="1500" b="1" i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la</a:t>
            </a:r>
            <a:r>
              <a:rPr sz="1500" b="1" i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création</a:t>
            </a:r>
            <a:r>
              <a:rPr sz="1500" b="1" i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et</a:t>
            </a:r>
            <a:r>
              <a:rPr sz="1500" b="1" i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le</a:t>
            </a:r>
            <a:r>
              <a:rPr sz="1500" b="1" i="1" spc="44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spc="-10" dirty="0">
                <a:solidFill>
                  <a:srgbClr val="B5013D"/>
                </a:solidFill>
                <a:latin typeface="Arial"/>
                <a:cs typeface="Arial"/>
              </a:rPr>
              <a:t>développement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d’une</a:t>
            </a:r>
            <a:r>
              <a:rPr sz="1500" b="1" i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solution</a:t>
            </a:r>
            <a:r>
              <a:rPr sz="1500" b="1" i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pour</a:t>
            </a:r>
            <a:r>
              <a:rPr sz="1500" b="1" i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l’amélioration</a:t>
            </a:r>
            <a:r>
              <a:rPr sz="1500" b="1" i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de</a:t>
            </a:r>
            <a:r>
              <a:rPr sz="1500" b="1" i="1" spc="5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la</a:t>
            </a:r>
            <a:r>
              <a:rPr sz="1500" b="1" i="1" spc="55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sz="1500" b="1" i="1" spc="-10" dirty="0">
                <a:solidFill>
                  <a:srgbClr val="B5013D"/>
                </a:solidFill>
                <a:latin typeface="Arial"/>
                <a:cs typeface="Arial"/>
              </a:rPr>
              <a:t>visibilité </a:t>
            </a:r>
            <a:r>
              <a:rPr sz="1500" b="1" i="1" dirty="0">
                <a:solidFill>
                  <a:srgbClr val="B5013D"/>
                </a:solidFill>
                <a:latin typeface="Arial"/>
                <a:cs typeface="Arial"/>
              </a:rPr>
              <a:t>et</a:t>
            </a:r>
            <a:r>
              <a:rPr sz="1500" b="1" i="1" spc="40" dirty="0">
                <a:solidFill>
                  <a:srgbClr val="B5013D"/>
                </a:solidFill>
                <a:latin typeface="Arial"/>
                <a:cs typeface="Arial"/>
              </a:rPr>
              <a:t> </a:t>
            </a:r>
            <a:r>
              <a:rPr lang="en-GB" sz="1500" b="1" i="1" dirty="0" smtClean="0">
                <a:solidFill>
                  <a:srgbClr val="B5013D"/>
                </a:solidFill>
                <a:latin typeface="Arial"/>
                <a:cs typeface="Arial"/>
              </a:rPr>
              <a:t>la </a:t>
            </a:r>
            <a:r>
              <a:rPr lang="en-GB" sz="1500" b="1" i="1" dirty="0" err="1" smtClean="0">
                <a:solidFill>
                  <a:srgbClr val="B5013D"/>
                </a:solidFill>
                <a:latin typeface="Arial"/>
                <a:cs typeface="Arial"/>
              </a:rPr>
              <a:t>planification</a:t>
            </a:r>
            <a:r>
              <a:rPr lang="en-GB" sz="1500" b="1" i="1" dirty="0" smtClean="0">
                <a:solidFill>
                  <a:srgbClr val="B5013D"/>
                </a:solidFill>
                <a:latin typeface="Arial"/>
                <a:cs typeface="Arial"/>
              </a:rPr>
              <a:t> des </a:t>
            </a:r>
            <a:r>
              <a:rPr lang="en-GB" sz="1500" b="1" i="1" dirty="0" err="1" smtClean="0">
                <a:solidFill>
                  <a:srgbClr val="B5013D"/>
                </a:solidFill>
                <a:latin typeface="Arial"/>
                <a:cs typeface="Arial"/>
              </a:rPr>
              <a:t>réunions</a:t>
            </a:r>
            <a:endParaRPr sz="1500" i="1" dirty="0">
              <a:latin typeface="Arial"/>
              <a:cs typeface="Arial"/>
            </a:endParaRPr>
          </a:p>
        </p:txBody>
      </p:sp>
      <p:pic>
        <p:nvPicPr>
          <p:cNvPr id="24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8642" y="1792374"/>
            <a:ext cx="852231" cy="926856"/>
          </a:xfrm>
          <a:prstGeom prst="rect">
            <a:avLst/>
          </a:prstGeom>
        </p:spPr>
      </p:pic>
      <p:pic>
        <p:nvPicPr>
          <p:cNvPr id="27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4279" y="1505028"/>
            <a:ext cx="1427679" cy="141410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70" y="1508082"/>
            <a:ext cx="1700989" cy="1422517"/>
          </a:xfrm>
          <a:prstGeom prst="rect">
            <a:avLst/>
          </a:prstGeom>
        </p:spPr>
      </p:pic>
      <p:pic>
        <p:nvPicPr>
          <p:cNvPr id="38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0491" y="1577886"/>
            <a:ext cx="1373946" cy="1373077"/>
          </a:xfrm>
          <a:prstGeom prst="rect">
            <a:avLst/>
          </a:prstGeom>
        </p:spPr>
      </p:pic>
      <p:pic>
        <p:nvPicPr>
          <p:cNvPr id="3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89427" y="4279912"/>
            <a:ext cx="841637" cy="595417"/>
          </a:xfrm>
          <a:prstGeom prst="rect">
            <a:avLst/>
          </a:prstGeom>
        </p:spPr>
      </p:pic>
      <p:sp>
        <p:nvSpPr>
          <p:cNvPr id="23" name="object 4"/>
          <p:cNvSpPr/>
          <p:nvPr/>
        </p:nvSpPr>
        <p:spPr>
          <a:xfrm>
            <a:off x="246635" y="3119029"/>
            <a:ext cx="2637543" cy="319211"/>
          </a:xfrm>
          <a:custGeom>
            <a:avLst/>
            <a:gdLst/>
            <a:ahLst/>
            <a:cxnLst/>
            <a:rect l="l" t="t" r="r" b="b"/>
            <a:pathLst>
              <a:path w="576579" h="576579">
                <a:moveTo>
                  <a:pt x="302724" y="576023"/>
                </a:moveTo>
                <a:lnTo>
                  <a:pt x="273249" y="576023"/>
                </a:lnTo>
                <a:lnTo>
                  <a:pt x="229999" y="570498"/>
                </a:lnTo>
                <a:lnTo>
                  <a:pt x="188599" y="558548"/>
                </a:lnTo>
                <a:lnTo>
                  <a:pt x="138899" y="534623"/>
                </a:lnTo>
                <a:lnTo>
                  <a:pt x="104874" y="510698"/>
                </a:lnTo>
                <a:lnTo>
                  <a:pt x="74524" y="481249"/>
                </a:lnTo>
                <a:lnTo>
                  <a:pt x="48749" y="449024"/>
                </a:lnTo>
                <a:lnTo>
                  <a:pt x="28499" y="413149"/>
                </a:lnTo>
                <a:lnTo>
                  <a:pt x="12824" y="373599"/>
                </a:lnTo>
                <a:lnTo>
                  <a:pt x="9174" y="359774"/>
                </a:lnTo>
                <a:lnTo>
                  <a:pt x="5499" y="345974"/>
                </a:lnTo>
                <a:lnTo>
                  <a:pt x="3649" y="332199"/>
                </a:lnTo>
                <a:lnTo>
                  <a:pt x="1799" y="317449"/>
                </a:lnTo>
                <a:lnTo>
                  <a:pt x="0" y="302724"/>
                </a:lnTo>
                <a:lnTo>
                  <a:pt x="113" y="272374"/>
                </a:lnTo>
                <a:lnTo>
                  <a:pt x="5499" y="230049"/>
                </a:lnTo>
                <a:lnTo>
                  <a:pt x="17474" y="188649"/>
                </a:lnTo>
                <a:lnTo>
                  <a:pt x="41399" y="138949"/>
                </a:lnTo>
                <a:lnTo>
                  <a:pt x="65324" y="104899"/>
                </a:lnTo>
                <a:lnTo>
                  <a:pt x="94749" y="74524"/>
                </a:lnTo>
                <a:lnTo>
                  <a:pt x="126949" y="48749"/>
                </a:lnTo>
                <a:lnTo>
                  <a:pt x="162824" y="28524"/>
                </a:lnTo>
                <a:lnTo>
                  <a:pt x="202424" y="12899"/>
                </a:lnTo>
                <a:lnTo>
                  <a:pt x="273249" y="0"/>
                </a:lnTo>
                <a:lnTo>
                  <a:pt x="302724" y="0"/>
                </a:lnTo>
                <a:lnTo>
                  <a:pt x="345974" y="5499"/>
                </a:lnTo>
                <a:lnTo>
                  <a:pt x="387374" y="17474"/>
                </a:lnTo>
                <a:lnTo>
                  <a:pt x="437074" y="41399"/>
                </a:lnTo>
                <a:lnTo>
                  <a:pt x="471099" y="65324"/>
                </a:lnTo>
                <a:lnTo>
                  <a:pt x="501449" y="94749"/>
                </a:lnTo>
                <a:lnTo>
                  <a:pt x="527223" y="126974"/>
                </a:lnTo>
                <a:lnTo>
                  <a:pt x="547448" y="162874"/>
                </a:lnTo>
                <a:lnTo>
                  <a:pt x="563098" y="202424"/>
                </a:lnTo>
                <a:lnTo>
                  <a:pt x="572323" y="243849"/>
                </a:lnTo>
                <a:lnTo>
                  <a:pt x="573941" y="256724"/>
                </a:lnTo>
                <a:lnTo>
                  <a:pt x="170199" y="256724"/>
                </a:lnTo>
                <a:lnTo>
                  <a:pt x="163774" y="257624"/>
                </a:lnTo>
                <a:lnTo>
                  <a:pt x="137099" y="292599"/>
                </a:lnTo>
                <a:lnTo>
                  <a:pt x="137999" y="299974"/>
                </a:lnTo>
                <a:lnTo>
                  <a:pt x="170199" y="328499"/>
                </a:lnTo>
                <a:lnTo>
                  <a:pt x="572787" y="328499"/>
                </a:lnTo>
                <a:lnTo>
                  <a:pt x="572323" y="332199"/>
                </a:lnTo>
                <a:lnTo>
                  <a:pt x="570473" y="345974"/>
                </a:lnTo>
                <a:lnTo>
                  <a:pt x="566773" y="359774"/>
                </a:lnTo>
                <a:lnTo>
                  <a:pt x="563098" y="373599"/>
                </a:lnTo>
                <a:lnTo>
                  <a:pt x="558498" y="387374"/>
                </a:lnTo>
                <a:lnTo>
                  <a:pt x="554960" y="395674"/>
                </a:lnTo>
                <a:lnTo>
                  <a:pt x="437074" y="395674"/>
                </a:lnTo>
                <a:lnTo>
                  <a:pt x="433374" y="396574"/>
                </a:lnTo>
                <a:lnTo>
                  <a:pt x="282449" y="443524"/>
                </a:lnTo>
                <a:lnTo>
                  <a:pt x="278799" y="444424"/>
                </a:lnTo>
                <a:lnTo>
                  <a:pt x="275999" y="447224"/>
                </a:lnTo>
                <a:lnTo>
                  <a:pt x="273249" y="449024"/>
                </a:lnTo>
                <a:lnTo>
                  <a:pt x="271399" y="452724"/>
                </a:lnTo>
                <a:lnTo>
                  <a:pt x="270499" y="455474"/>
                </a:lnTo>
                <a:lnTo>
                  <a:pt x="269599" y="459149"/>
                </a:lnTo>
                <a:lnTo>
                  <a:pt x="269599" y="462849"/>
                </a:lnTo>
                <a:lnTo>
                  <a:pt x="287974" y="479399"/>
                </a:lnTo>
                <a:lnTo>
                  <a:pt x="503134" y="479399"/>
                </a:lnTo>
                <a:lnTo>
                  <a:pt x="501449" y="481249"/>
                </a:lnTo>
                <a:lnTo>
                  <a:pt x="471099" y="510698"/>
                </a:lnTo>
                <a:lnTo>
                  <a:pt x="437074" y="534623"/>
                </a:lnTo>
                <a:lnTo>
                  <a:pt x="387374" y="558548"/>
                </a:lnTo>
                <a:lnTo>
                  <a:pt x="345974" y="570498"/>
                </a:lnTo>
                <a:lnTo>
                  <a:pt x="302724" y="576023"/>
                </a:lnTo>
                <a:close/>
              </a:path>
              <a:path w="576579" h="576579">
                <a:moveTo>
                  <a:pt x="405749" y="328499"/>
                </a:moveTo>
                <a:lnTo>
                  <a:pt x="170199" y="328499"/>
                </a:lnTo>
                <a:lnTo>
                  <a:pt x="176649" y="327599"/>
                </a:lnTo>
                <a:lnTo>
                  <a:pt x="183099" y="325749"/>
                </a:lnTo>
                <a:lnTo>
                  <a:pt x="203324" y="292599"/>
                </a:lnTo>
                <a:lnTo>
                  <a:pt x="202424" y="285249"/>
                </a:lnTo>
                <a:lnTo>
                  <a:pt x="170199" y="256724"/>
                </a:lnTo>
                <a:lnTo>
                  <a:pt x="405749" y="256724"/>
                </a:lnTo>
                <a:lnTo>
                  <a:pt x="399324" y="257624"/>
                </a:lnTo>
                <a:lnTo>
                  <a:pt x="392874" y="259474"/>
                </a:lnTo>
                <a:lnTo>
                  <a:pt x="387374" y="263174"/>
                </a:lnTo>
                <a:lnTo>
                  <a:pt x="381824" y="266849"/>
                </a:lnTo>
                <a:lnTo>
                  <a:pt x="378149" y="272374"/>
                </a:lnTo>
                <a:lnTo>
                  <a:pt x="375399" y="278799"/>
                </a:lnTo>
                <a:lnTo>
                  <a:pt x="373549" y="285249"/>
                </a:lnTo>
                <a:lnTo>
                  <a:pt x="372649" y="292599"/>
                </a:lnTo>
                <a:lnTo>
                  <a:pt x="373549" y="299974"/>
                </a:lnTo>
                <a:lnTo>
                  <a:pt x="375399" y="306424"/>
                </a:lnTo>
                <a:lnTo>
                  <a:pt x="378149" y="312874"/>
                </a:lnTo>
                <a:lnTo>
                  <a:pt x="381824" y="318374"/>
                </a:lnTo>
                <a:lnTo>
                  <a:pt x="387374" y="322049"/>
                </a:lnTo>
                <a:lnTo>
                  <a:pt x="392874" y="325749"/>
                </a:lnTo>
                <a:lnTo>
                  <a:pt x="399324" y="327599"/>
                </a:lnTo>
                <a:lnTo>
                  <a:pt x="405749" y="328499"/>
                </a:lnTo>
                <a:close/>
              </a:path>
              <a:path w="576579" h="576579">
                <a:moveTo>
                  <a:pt x="572787" y="328499"/>
                </a:moveTo>
                <a:lnTo>
                  <a:pt x="405749" y="328499"/>
                </a:lnTo>
                <a:lnTo>
                  <a:pt x="412199" y="327599"/>
                </a:lnTo>
                <a:lnTo>
                  <a:pt x="418649" y="325749"/>
                </a:lnTo>
                <a:lnTo>
                  <a:pt x="438874" y="292599"/>
                </a:lnTo>
                <a:lnTo>
                  <a:pt x="437974" y="285249"/>
                </a:lnTo>
                <a:lnTo>
                  <a:pt x="405749" y="256724"/>
                </a:lnTo>
                <a:lnTo>
                  <a:pt x="573941" y="256724"/>
                </a:lnTo>
                <a:lnTo>
                  <a:pt x="575860" y="272374"/>
                </a:lnTo>
                <a:lnTo>
                  <a:pt x="575973" y="302724"/>
                </a:lnTo>
                <a:lnTo>
                  <a:pt x="574057" y="318374"/>
                </a:lnTo>
                <a:lnTo>
                  <a:pt x="572787" y="328499"/>
                </a:lnTo>
                <a:close/>
              </a:path>
              <a:path w="576579" h="576579">
                <a:moveTo>
                  <a:pt x="503134" y="479399"/>
                </a:moveTo>
                <a:lnTo>
                  <a:pt x="287974" y="479399"/>
                </a:lnTo>
                <a:lnTo>
                  <a:pt x="293524" y="478474"/>
                </a:lnTo>
                <a:lnTo>
                  <a:pt x="444424" y="431549"/>
                </a:lnTo>
                <a:lnTo>
                  <a:pt x="456349" y="419599"/>
                </a:lnTo>
                <a:lnTo>
                  <a:pt x="457299" y="415899"/>
                </a:lnTo>
                <a:lnTo>
                  <a:pt x="457299" y="412224"/>
                </a:lnTo>
                <a:lnTo>
                  <a:pt x="456349" y="408549"/>
                </a:lnTo>
                <a:lnTo>
                  <a:pt x="440724" y="395674"/>
                </a:lnTo>
                <a:lnTo>
                  <a:pt x="554960" y="395674"/>
                </a:lnTo>
                <a:lnTo>
                  <a:pt x="534573" y="437074"/>
                </a:lnTo>
                <a:lnTo>
                  <a:pt x="510648" y="471149"/>
                </a:lnTo>
                <a:lnTo>
                  <a:pt x="503134" y="479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738505" marR="5080" indent="-726440">
              <a:lnSpc>
                <a:spcPct val="150000"/>
              </a:lnSpc>
              <a:spcBef>
                <a:spcPts val="100"/>
              </a:spcBef>
            </a:pPr>
            <a:r>
              <a:rPr lang="en-GB" sz="1200" dirty="0" err="1" smtClean="0">
                <a:solidFill>
                  <a:schemeClr val="tx1"/>
                </a:solidFill>
                <a:latin typeface="Arial"/>
                <a:cs typeface="Arial"/>
              </a:rPr>
              <a:t>Mauvaise</a:t>
            </a:r>
            <a:r>
              <a:rPr lang="en-GB" sz="1200" spc="-5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  <a:latin typeface="Arial"/>
                <a:cs typeface="Arial"/>
              </a:rPr>
              <a:t>interprétation</a:t>
            </a:r>
            <a:r>
              <a:rPr lang="en-GB" sz="1200" spc="-5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1200" spc="-25" dirty="0" smtClean="0">
                <a:solidFill>
                  <a:schemeClr val="tx1"/>
                </a:solidFill>
                <a:latin typeface="Arial"/>
                <a:cs typeface="Arial"/>
              </a:rPr>
              <a:t>des </a:t>
            </a:r>
            <a:r>
              <a:rPr lang="en-GB" sz="1200" spc="-10" dirty="0" err="1" smtClean="0">
                <a:solidFill>
                  <a:schemeClr val="tx1"/>
                </a:solidFill>
                <a:latin typeface="Arial"/>
                <a:cs typeface="Arial"/>
              </a:rPr>
              <a:t>données</a:t>
            </a:r>
            <a:r>
              <a:rPr lang="en-GB" sz="1200" spc="-10" dirty="0" smtClean="0">
                <a:solidFill>
                  <a:schemeClr val="tx1"/>
                </a:solidFill>
                <a:latin typeface="Arial"/>
                <a:cs typeface="Arial"/>
              </a:rPr>
              <a:t>.</a:t>
            </a:r>
            <a:endParaRPr lang="en-GB" sz="1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6" name="object 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99271"/>
            <a:ext cx="1470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58819" y="4697038"/>
            <a:ext cx="285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 smtClean="0">
                <a:solidFill>
                  <a:srgbClr val="1A6EA1"/>
                </a:solidFill>
                <a:latin typeface="Times New Roman"/>
                <a:cs typeface="Times New Roman"/>
              </a:rPr>
              <a:t>1</a:t>
            </a:r>
            <a:r>
              <a:rPr lang="en-GB" b="1" spc="-25" dirty="0" smtClean="0">
                <a:solidFill>
                  <a:srgbClr val="1A6EA1"/>
                </a:solidFill>
                <a:latin typeface="Times New Roman"/>
                <a:cs typeface="Times New Roman"/>
              </a:rPr>
              <a:t>0</a:t>
            </a:r>
            <a:endParaRPr b="1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8577" y="876105"/>
            <a:ext cx="6587170" cy="6192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dirty="0" err="1" smtClean="0">
                <a:solidFill>
                  <a:schemeClr val="tx1"/>
                </a:solidFill>
                <a:latin typeface="Arial"/>
                <a:cs typeface="Arial"/>
              </a:rPr>
              <a:t>Développement</a:t>
            </a:r>
            <a:r>
              <a:rPr lang="en-GB" sz="1400" b="1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1400" b="1" dirty="0" err="1" smtClean="0">
                <a:solidFill>
                  <a:schemeClr val="tx1"/>
                </a:solidFill>
                <a:latin typeface="Arial"/>
                <a:cs typeface="Arial"/>
              </a:rPr>
              <a:t>d’une</a:t>
            </a:r>
            <a:r>
              <a:rPr lang="en-GB" sz="1400" b="1" dirty="0" smtClean="0">
                <a:solidFill>
                  <a:schemeClr val="tx1"/>
                </a:solidFill>
                <a:latin typeface="Arial"/>
                <a:cs typeface="Arial"/>
              </a:rPr>
              <a:t> applications web </a:t>
            </a:r>
            <a:r>
              <a:rPr lang="en-GB" sz="1400" b="1" dirty="0" err="1" smtClean="0">
                <a:solidFill>
                  <a:schemeClr val="tx1"/>
                </a:solidFill>
                <a:latin typeface="Arial"/>
                <a:cs typeface="Arial"/>
              </a:rPr>
              <a:t>permettant</a:t>
            </a:r>
            <a:r>
              <a:rPr lang="en-GB" sz="1400" b="1" dirty="0" smtClean="0">
                <a:solidFill>
                  <a:schemeClr val="tx1"/>
                </a:solidFill>
                <a:latin typeface="Arial"/>
                <a:cs typeface="Arial"/>
              </a:rPr>
              <a:t> aux </a:t>
            </a:r>
            <a:r>
              <a:rPr lang="en-GB" sz="1400" b="1" dirty="0" err="1" smtClean="0">
                <a:solidFill>
                  <a:schemeClr val="tx1"/>
                </a:solidFill>
                <a:latin typeface="Arial"/>
                <a:cs typeface="Arial"/>
              </a:rPr>
              <a:t>avocats</a:t>
            </a:r>
            <a:r>
              <a:rPr lang="en-GB" sz="1400" b="1" dirty="0" smtClean="0">
                <a:solidFill>
                  <a:schemeClr val="tx1"/>
                </a:solidFill>
                <a:latin typeface="Arial"/>
                <a:cs typeface="Arial"/>
              </a:rPr>
              <a:t> et </a:t>
            </a:r>
            <a:r>
              <a:rPr lang="en-GB" sz="1400" b="1" dirty="0" err="1" smtClean="0">
                <a:solidFill>
                  <a:schemeClr val="tx1"/>
                </a:solidFill>
                <a:latin typeface="Arial"/>
                <a:cs typeface="Arial"/>
              </a:rPr>
              <a:t>comptables</a:t>
            </a:r>
            <a:r>
              <a:rPr lang="en-GB" sz="1400" b="1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1400" b="1" dirty="0" err="1" smtClean="0">
                <a:solidFill>
                  <a:schemeClr val="tx1"/>
                </a:solidFill>
                <a:latin typeface="Arial"/>
                <a:cs typeface="Arial"/>
              </a:rPr>
              <a:t>d’accéder</a:t>
            </a:r>
            <a:r>
              <a:rPr lang="en-GB" sz="1400" b="1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1400" b="1" dirty="0" err="1" smtClean="0">
                <a:solidFill>
                  <a:schemeClr val="tx1"/>
                </a:solidFill>
                <a:latin typeface="Arial"/>
                <a:cs typeface="Arial"/>
              </a:rPr>
              <a:t>facilement</a:t>
            </a:r>
            <a:r>
              <a:rPr lang="en-GB" sz="1400" b="1" dirty="0" smtClean="0">
                <a:solidFill>
                  <a:schemeClr val="tx1"/>
                </a:solidFill>
                <a:latin typeface="Arial"/>
                <a:cs typeface="Arial"/>
              </a:rPr>
              <a:t> à des </a:t>
            </a:r>
            <a:r>
              <a:rPr lang="en-GB" sz="1400" b="1" dirty="0" err="1" smtClean="0">
                <a:solidFill>
                  <a:schemeClr val="tx1"/>
                </a:solidFill>
                <a:latin typeface="Arial"/>
                <a:cs typeface="Arial"/>
              </a:rPr>
              <a:t>informations</a:t>
            </a:r>
            <a:r>
              <a:rPr lang="en-GB" sz="1400" b="1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1400" b="1" dirty="0" err="1" smtClean="0">
                <a:solidFill>
                  <a:schemeClr val="tx1"/>
                </a:solidFill>
                <a:latin typeface="Arial"/>
                <a:cs typeface="Arial"/>
              </a:rPr>
              <a:t>essentielles</a:t>
            </a:r>
            <a:r>
              <a:rPr lang="en-GB" sz="1400" b="1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00" b="1" spc="30" dirty="0" smtClean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endParaRPr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0600" y="1022481"/>
            <a:ext cx="1081008" cy="408622"/>
            <a:chOff x="109832" y="1006025"/>
            <a:chExt cx="549910" cy="4743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832" y="1006025"/>
              <a:ext cx="549513" cy="474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95" y="1027785"/>
              <a:ext cx="459988" cy="3847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4595" y="1027785"/>
              <a:ext cx="460375" cy="384810"/>
            </a:xfrm>
            <a:custGeom>
              <a:avLst/>
              <a:gdLst/>
              <a:ahLst/>
              <a:cxnLst/>
              <a:rect l="l" t="t" r="r" b="b"/>
              <a:pathLst>
                <a:path w="460375" h="384809">
                  <a:moveTo>
                    <a:pt x="267631" y="384716"/>
                  </a:moveTo>
                  <a:lnTo>
                    <a:pt x="267631" y="288536"/>
                  </a:lnTo>
                  <a:lnTo>
                    <a:pt x="0" y="288536"/>
                  </a:lnTo>
                  <a:lnTo>
                    <a:pt x="0" y="96179"/>
                  </a:lnTo>
                  <a:lnTo>
                    <a:pt x="267631" y="96179"/>
                  </a:lnTo>
                  <a:lnTo>
                    <a:pt x="267631" y="0"/>
                  </a:lnTo>
                  <a:lnTo>
                    <a:pt x="459988" y="192359"/>
                  </a:lnTo>
                  <a:lnTo>
                    <a:pt x="267631" y="384716"/>
                  </a:lnTo>
                  <a:close/>
                </a:path>
              </a:pathLst>
            </a:custGeom>
            <a:ln w="9524">
              <a:solidFill>
                <a:srgbClr val="1460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309" y="4291287"/>
            <a:ext cx="1030553" cy="69557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071608" y="830505"/>
            <a:ext cx="6793359" cy="732979"/>
          </a:xfrm>
          <a:custGeom>
            <a:avLst/>
            <a:gdLst/>
            <a:ahLst/>
            <a:cxnLst/>
            <a:rect l="l" t="t" r="r" b="b"/>
            <a:pathLst>
              <a:path w="6480809" h="829944">
                <a:moveTo>
                  <a:pt x="0" y="138284"/>
                </a:moveTo>
                <a:lnTo>
                  <a:pt x="7049" y="94576"/>
                </a:lnTo>
                <a:lnTo>
                  <a:pt x="26680" y="56615"/>
                </a:lnTo>
                <a:lnTo>
                  <a:pt x="56615" y="26680"/>
                </a:lnTo>
                <a:lnTo>
                  <a:pt x="94576" y="7049"/>
                </a:lnTo>
                <a:lnTo>
                  <a:pt x="138284" y="0"/>
                </a:lnTo>
                <a:lnTo>
                  <a:pt x="6342412" y="0"/>
                </a:lnTo>
                <a:lnTo>
                  <a:pt x="6395333" y="10525"/>
                </a:lnTo>
                <a:lnTo>
                  <a:pt x="6440212" y="40502"/>
                </a:lnTo>
                <a:lnTo>
                  <a:pt x="6470183" y="85365"/>
                </a:lnTo>
                <a:lnTo>
                  <a:pt x="6480711" y="138284"/>
                </a:lnTo>
                <a:lnTo>
                  <a:pt x="6480711" y="691413"/>
                </a:lnTo>
                <a:lnTo>
                  <a:pt x="6473660" y="735122"/>
                </a:lnTo>
                <a:lnTo>
                  <a:pt x="6454026" y="773082"/>
                </a:lnTo>
                <a:lnTo>
                  <a:pt x="6424087" y="803017"/>
                </a:lnTo>
                <a:lnTo>
                  <a:pt x="6386123" y="822648"/>
                </a:lnTo>
                <a:lnTo>
                  <a:pt x="6342412" y="829698"/>
                </a:lnTo>
                <a:lnTo>
                  <a:pt x="138284" y="829698"/>
                </a:lnTo>
                <a:lnTo>
                  <a:pt x="94576" y="822648"/>
                </a:lnTo>
                <a:lnTo>
                  <a:pt x="56615" y="803017"/>
                </a:lnTo>
                <a:lnTo>
                  <a:pt x="26680" y="773082"/>
                </a:lnTo>
                <a:lnTo>
                  <a:pt x="7049" y="735122"/>
                </a:lnTo>
                <a:lnTo>
                  <a:pt x="0" y="691413"/>
                </a:lnTo>
                <a:lnTo>
                  <a:pt x="0" y="138284"/>
                </a:lnTo>
                <a:close/>
              </a:path>
            </a:pathLst>
          </a:custGeom>
          <a:ln w="25399">
            <a:solidFill>
              <a:srgbClr val="176293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05996" y="1919824"/>
            <a:ext cx="22380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Rassembler les avis d’experts sur un sujet spécifique</a:t>
            </a: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86236" y="2662194"/>
            <a:ext cx="841323" cy="841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04" y="2503665"/>
            <a:ext cx="842962" cy="8392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99" y="4164698"/>
            <a:ext cx="810996" cy="8109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600509"/>
            <a:ext cx="1020348" cy="1020348"/>
          </a:xfrm>
          <a:prstGeom prst="rect">
            <a:avLst/>
          </a:prstGeom>
        </p:spPr>
      </p:pic>
      <p:pic>
        <p:nvPicPr>
          <p:cNvPr id="21" name="object 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869" y="61772"/>
            <a:ext cx="717331" cy="528778"/>
          </a:xfrm>
          <a:prstGeom prst="rect">
            <a:avLst/>
          </a:prstGeom>
        </p:spPr>
      </p:pic>
      <p:sp>
        <p:nvSpPr>
          <p:cNvPr id="27" name="object 15"/>
          <p:cNvSpPr txBox="1"/>
          <p:nvPr/>
        </p:nvSpPr>
        <p:spPr>
          <a:xfrm>
            <a:off x="4213551" y="1919824"/>
            <a:ext cx="208490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Résultats</a:t>
            </a:r>
            <a:r>
              <a:rPr lang="fr-FR" sz="1200" spc="-2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en</a:t>
            </a:r>
            <a:r>
              <a:rPr lang="fr-FR" sz="1200" spc="-1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temps</a:t>
            </a:r>
            <a:r>
              <a:rPr lang="fr-FR" sz="1200" spc="-1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réel</a:t>
            </a:r>
            <a:r>
              <a:rPr lang="fr-FR" sz="1200" spc="-1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1200" spc="-25" dirty="0" smtClean="0">
                <a:solidFill>
                  <a:schemeClr val="tx1"/>
                </a:solidFill>
                <a:latin typeface="Arial"/>
                <a:cs typeface="Arial"/>
              </a:rPr>
              <a:t>et </a:t>
            </a: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disponibilité</a:t>
            </a:r>
            <a:r>
              <a:rPr lang="fr-FR" sz="1200" spc="-3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en</a:t>
            </a:r>
            <a:r>
              <a:rPr lang="fr-FR" sz="1200" spc="-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tout</a:t>
            </a:r>
            <a:r>
              <a:rPr lang="fr-FR" sz="1200" spc="-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fr-FR" sz="1200" spc="-10" dirty="0" smtClean="0">
                <a:solidFill>
                  <a:schemeClr val="tx1"/>
                </a:solidFill>
                <a:latin typeface="Arial"/>
                <a:cs typeface="Arial"/>
              </a:rPr>
              <a:t>temps</a:t>
            </a:r>
            <a:endParaRPr lang="fr-FR" sz="120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9" name="object 15"/>
          <p:cNvSpPr txBox="1"/>
          <p:nvPr/>
        </p:nvSpPr>
        <p:spPr>
          <a:xfrm>
            <a:off x="683478" y="1951878"/>
            <a:ext cx="228832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Visibilité globale et détaillée sur les réunions programmées</a:t>
            </a:r>
          </a:p>
        </p:txBody>
      </p:sp>
      <p:sp>
        <p:nvSpPr>
          <p:cNvPr id="30" name="object 15"/>
          <p:cNvSpPr txBox="1"/>
          <p:nvPr/>
        </p:nvSpPr>
        <p:spPr>
          <a:xfrm>
            <a:off x="815134" y="3695362"/>
            <a:ext cx="208490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Facilité les interprétations des données clients</a:t>
            </a:r>
          </a:p>
        </p:txBody>
      </p:sp>
      <p:sp>
        <p:nvSpPr>
          <p:cNvPr id="31" name="object 15"/>
          <p:cNvSpPr txBox="1"/>
          <p:nvPr/>
        </p:nvSpPr>
        <p:spPr>
          <a:xfrm>
            <a:off x="4213551" y="3695362"/>
            <a:ext cx="208490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fr-FR" sz="1200" dirty="0" smtClean="0">
                <a:solidFill>
                  <a:schemeClr val="tx1"/>
                </a:solidFill>
                <a:latin typeface="Arial"/>
                <a:cs typeface="Arial"/>
              </a:rPr>
              <a:t>Accès sécurisé et rapide aux documents spécifiques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8272</TotalTime>
  <Words>549</Words>
  <Application>Microsoft Office PowerPoint</Application>
  <PresentationFormat>On-screen Show (16:9)</PresentationFormat>
  <Paragraphs>140</Paragraphs>
  <Slides>32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AoyagiKouzanFontT</vt:lpstr>
      <vt:lpstr>Arial</vt:lpstr>
      <vt:lpstr>Calibri</vt:lpstr>
      <vt:lpstr>DejaVu Sans</vt:lpstr>
      <vt:lpstr>Lato</vt:lpstr>
      <vt:lpstr>Times New Roman</vt:lpstr>
      <vt:lpstr>Wingdings</vt:lpstr>
      <vt:lpstr>Office Theme</vt:lpstr>
      <vt:lpstr>PowerPoint Presentation</vt:lpstr>
      <vt:lpstr>Plan</vt:lpstr>
      <vt:lpstr>Introduction</vt:lpstr>
      <vt:lpstr>Introduction</vt:lpstr>
      <vt:lpstr>Cadre général du projet</vt:lpstr>
      <vt:lpstr>L’organisme d’accueil</vt:lpstr>
      <vt:lpstr>Domaine d’expertise</vt:lpstr>
      <vt:lpstr>Problématique</vt:lpstr>
      <vt:lpstr>Solution</vt:lpstr>
      <vt:lpstr>Identification des besoins</vt:lpstr>
      <vt:lpstr>Acteurs</vt:lpstr>
      <vt:lpstr>Besoins fonctionnels</vt:lpstr>
      <vt:lpstr>PowerPoint Presentation</vt:lpstr>
      <vt:lpstr>Besoins non fonctionnels</vt:lpstr>
      <vt:lpstr>Diagrammes des cas d’utilisation global</vt:lpstr>
      <vt:lpstr>Diagramme de classes</vt:lpstr>
      <vt:lpstr>Conception</vt:lpstr>
      <vt:lpstr>Diagramme de cas d’utilisation « S’authentifier »</vt:lpstr>
      <vt:lpstr>Diagramme de cas d’utilisation « Gérer Client »</vt:lpstr>
      <vt:lpstr>Diagramme de cas d’utilisation « Gérer Calendrier »</vt:lpstr>
      <vt:lpstr>Diagramme de cas d’utilisation « Gérer Réunion »</vt:lpstr>
      <vt:lpstr>Diagramme de cas d’utilisation « Gérer Profil »</vt:lpstr>
      <vt:lpstr>Diagramme de cas d’utilisation « Gérer fichier »</vt:lpstr>
      <vt:lpstr>Diagramme de cas d’utilisation « Gérer  note»</vt:lpstr>
      <vt:lpstr>Diagramme de cas d’utilisation « Conversation de chat »</vt:lpstr>
      <vt:lpstr>Diagramme de cas d’utilisation « Visualiser graphique »</vt:lpstr>
      <vt:lpstr>Architecture</vt:lpstr>
      <vt:lpstr>Architecture</vt:lpstr>
      <vt:lpstr>Réalisation</vt:lpstr>
      <vt:lpstr>Réalisation</vt:lpstr>
      <vt:lpstr>Conclusion &amp; Perspectives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helmi.helmii@outlook.com</cp:lastModifiedBy>
  <cp:revision>170</cp:revision>
  <dcterms:created xsi:type="dcterms:W3CDTF">2024-06-07T08:20:28Z</dcterms:created>
  <dcterms:modified xsi:type="dcterms:W3CDTF">2024-06-25T12:35:04Z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2024-06-07T00:00:00Z</vt:filetime>
  </property>
  <property fmtid="{D5CDD505-2E9C-101B-9397-08002B2CF9AE}" pid="4" name="Producer">
    <vt:lpwstr>3-Heights(TM) PDF Security Shell 4.8.25.2 (http://www.pdf-tools.com)</vt:lpwstr>
  </property>
</Properties>
</file>